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6" r:id="rId1"/>
  </p:sld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7" r:id="rId41"/>
    <p:sldId id="298" r:id="rId42"/>
    <p:sldId id="299" r:id="rId43"/>
    <p:sldId id="300" r:id="rId44"/>
    <p:sldId id="301" r:id="rId45"/>
    <p:sldId id="296" r:id="rId4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85" d="100"/>
          <a:sy n="85" d="100"/>
        </p:scale>
        <p:origin x="-152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B2C017F-F534-4F80-88A2-2464FF8AD3C6}" type="doc">
      <dgm:prSet loTypeId="urn:microsoft.com/office/officeart/2005/8/layout/radial1" loCatId="cycle" qsTypeId="urn:microsoft.com/office/officeart/2005/8/quickstyle/simple1" qsCatId="simple" csTypeId="urn:microsoft.com/office/officeart/2005/8/colors/accent1_2" csCatId="accent1" phldr="1"/>
      <dgm:spPr/>
      <dgm:t>
        <a:bodyPr/>
        <a:lstStyle/>
        <a:p>
          <a:endParaRPr lang="en-US"/>
        </a:p>
      </dgm:t>
    </dgm:pt>
    <dgm:pt modelId="{6D2B7975-7F34-48CE-AC50-2BCE72CABE8D}">
      <dgm:prSet phldrT="[Text]"/>
      <dgm:spPr/>
      <dgm:t>
        <a:bodyPr/>
        <a:lstStyle/>
        <a:p>
          <a:r>
            <a:rPr lang="en-US" b="1" dirty="0"/>
            <a:t>DISABILITY</a:t>
          </a:r>
        </a:p>
      </dgm:t>
    </dgm:pt>
    <dgm:pt modelId="{FC93AE36-7302-4E2A-B563-BF2A7CC13397}" type="parTrans" cxnId="{23FC58D2-B12F-4291-BDAA-C4272A5ADF1D}">
      <dgm:prSet/>
      <dgm:spPr/>
      <dgm:t>
        <a:bodyPr/>
        <a:lstStyle/>
        <a:p>
          <a:endParaRPr lang="en-US"/>
        </a:p>
      </dgm:t>
    </dgm:pt>
    <dgm:pt modelId="{79ED7524-87B3-4DCC-AA62-36DEFCDC8F65}" type="sibTrans" cxnId="{23FC58D2-B12F-4291-BDAA-C4272A5ADF1D}">
      <dgm:prSet/>
      <dgm:spPr/>
      <dgm:t>
        <a:bodyPr/>
        <a:lstStyle/>
        <a:p>
          <a:endParaRPr lang="en-US"/>
        </a:p>
      </dgm:t>
    </dgm:pt>
    <dgm:pt modelId="{1D749E46-5579-4BF4-8AAD-0EE5EC594AAE}">
      <dgm:prSet phldrT="[Text]" custT="1"/>
      <dgm:spPr/>
      <dgm:t>
        <a:bodyPr/>
        <a:lstStyle/>
        <a:p>
          <a:r>
            <a:rPr lang="en-US" sz="1600" b="1" dirty="0"/>
            <a:t>PHYSICAL</a:t>
          </a:r>
        </a:p>
      </dgm:t>
    </dgm:pt>
    <dgm:pt modelId="{6293B8CC-73CF-4B56-8A5A-E36CB0B5BD6F}" type="parTrans" cxnId="{FCFE9486-9F99-4628-AE00-6E5098E1377B}">
      <dgm:prSet/>
      <dgm:spPr/>
      <dgm:t>
        <a:bodyPr/>
        <a:lstStyle/>
        <a:p>
          <a:endParaRPr lang="en-US"/>
        </a:p>
      </dgm:t>
    </dgm:pt>
    <dgm:pt modelId="{5B050466-2778-4CF1-B73A-60CE5B5BC79F}" type="sibTrans" cxnId="{FCFE9486-9F99-4628-AE00-6E5098E1377B}">
      <dgm:prSet/>
      <dgm:spPr/>
      <dgm:t>
        <a:bodyPr/>
        <a:lstStyle/>
        <a:p>
          <a:endParaRPr lang="en-US"/>
        </a:p>
      </dgm:t>
    </dgm:pt>
    <dgm:pt modelId="{47440BE8-004A-4480-A595-D766B1DA9680}">
      <dgm:prSet phldrT="[Text]" custT="1"/>
      <dgm:spPr/>
      <dgm:t>
        <a:bodyPr/>
        <a:lstStyle/>
        <a:p>
          <a:r>
            <a:rPr lang="en-US" sz="1400" b="1" dirty="0"/>
            <a:t>SENSORY</a:t>
          </a:r>
        </a:p>
      </dgm:t>
    </dgm:pt>
    <dgm:pt modelId="{FC27D84C-518B-4EB2-B1F9-A36FD0119A51}" type="parTrans" cxnId="{395491F7-BB2A-4242-AA4D-C0F4FF7637A2}">
      <dgm:prSet/>
      <dgm:spPr/>
      <dgm:t>
        <a:bodyPr/>
        <a:lstStyle/>
        <a:p>
          <a:endParaRPr lang="en-US"/>
        </a:p>
      </dgm:t>
    </dgm:pt>
    <dgm:pt modelId="{3D0C1620-2C1E-4E6F-B3FF-318B4A9C5FAB}" type="sibTrans" cxnId="{395491F7-BB2A-4242-AA4D-C0F4FF7637A2}">
      <dgm:prSet/>
      <dgm:spPr/>
      <dgm:t>
        <a:bodyPr/>
        <a:lstStyle/>
        <a:p>
          <a:endParaRPr lang="en-US"/>
        </a:p>
      </dgm:t>
    </dgm:pt>
    <dgm:pt modelId="{700707D5-91E3-4E5B-A35A-46908AF17F39}">
      <dgm:prSet phldrT="[Text]"/>
      <dgm:spPr/>
      <dgm:t>
        <a:bodyPr/>
        <a:lstStyle/>
        <a:p>
          <a:r>
            <a:rPr lang="en-US" b="1" dirty="0"/>
            <a:t>INTELLECTUAL</a:t>
          </a:r>
        </a:p>
      </dgm:t>
    </dgm:pt>
    <dgm:pt modelId="{B75EF3F9-78C6-4537-ABA3-3E61E380FA53}" type="parTrans" cxnId="{EE1C4F7E-A0C2-4C7A-B59F-94F4091F3248}">
      <dgm:prSet/>
      <dgm:spPr/>
      <dgm:t>
        <a:bodyPr/>
        <a:lstStyle/>
        <a:p>
          <a:endParaRPr lang="en-US"/>
        </a:p>
      </dgm:t>
    </dgm:pt>
    <dgm:pt modelId="{7CA85264-1911-422B-B86A-67FF0844C0B8}" type="sibTrans" cxnId="{EE1C4F7E-A0C2-4C7A-B59F-94F4091F3248}">
      <dgm:prSet/>
      <dgm:spPr/>
      <dgm:t>
        <a:bodyPr/>
        <a:lstStyle/>
        <a:p>
          <a:endParaRPr lang="en-US"/>
        </a:p>
      </dgm:t>
    </dgm:pt>
    <dgm:pt modelId="{6100272A-15E4-4921-BDA2-85DE9BCD365F}">
      <dgm:prSet phldrT="[Text]"/>
      <dgm:spPr/>
      <dgm:t>
        <a:bodyPr/>
        <a:lstStyle/>
        <a:p>
          <a:r>
            <a:rPr lang="en-US" b="1" dirty="0"/>
            <a:t>MENTAL ILLNESS</a:t>
          </a:r>
        </a:p>
      </dgm:t>
    </dgm:pt>
    <dgm:pt modelId="{78E43690-A2CA-4BA5-9E47-1171D533CBC3}" type="parTrans" cxnId="{F254B727-AE3F-43AD-89F4-914995ABE946}">
      <dgm:prSet/>
      <dgm:spPr/>
      <dgm:t>
        <a:bodyPr/>
        <a:lstStyle/>
        <a:p>
          <a:endParaRPr lang="en-US"/>
        </a:p>
      </dgm:t>
    </dgm:pt>
    <dgm:pt modelId="{6539075C-00C6-41BF-84D1-2FA5A878D91C}" type="sibTrans" cxnId="{F254B727-AE3F-43AD-89F4-914995ABE946}">
      <dgm:prSet/>
      <dgm:spPr/>
      <dgm:t>
        <a:bodyPr/>
        <a:lstStyle/>
        <a:p>
          <a:endParaRPr lang="en-US"/>
        </a:p>
      </dgm:t>
    </dgm:pt>
    <dgm:pt modelId="{58B4FA0F-3185-476D-873E-9CF6BA300176}" type="pres">
      <dgm:prSet presAssocID="{3B2C017F-F534-4F80-88A2-2464FF8AD3C6}" presName="cycle" presStyleCnt="0">
        <dgm:presLayoutVars>
          <dgm:chMax val="1"/>
          <dgm:dir/>
          <dgm:animLvl val="ctr"/>
          <dgm:resizeHandles val="exact"/>
        </dgm:presLayoutVars>
      </dgm:prSet>
      <dgm:spPr/>
      <dgm:t>
        <a:bodyPr/>
        <a:lstStyle/>
        <a:p>
          <a:endParaRPr lang="en-US"/>
        </a:p>
      </dgm:t>
    </dgm:pt>
    <dgm:pt modelId="{3A35FD3D-7D2F-4346-9FF0-F8B292357B6B}" type="pres">
      <dgm:prSet presAssocID="{6D2B7975-7F34-48CE-AC50-2BCE72CABE8D}" presName="centerShape" presStyleLbl="node0" presStyleIdx="0" presStyleCnt="1"/>
      <dgm:spPr/>
      <dgm:t>
        <a:bodyPr/>
        <a:lstStyle/>
        <a:p>
          <a:endParaRPr lang="en-US"/>
        </a:p>
      </dgm:t>
    </dgm:pt>
    <dgm:pt modelId="{DE5A6D6F-8042-46D9-8FAB-ED7A49C2A275}" type="pres">
      <dgm:prSet presAssocID="{6293B8CC-73CF-4B56-8A5A-E36CB0B5BD6F}" presName="Name9" presStyleLbl="parChTrans1D2" presStyleIdx="0" presStyleCnt="4"/>
      <dgm:spPr/>
      <dgm:t>
        <a:bodyPr/>
        <a:lstStyle/>
        <a:p>
          <a:endParaRPr lang="en-US"/>
        </a:p>
      </dgm:t>
    </dgm:pt>
    <dgm:pt modelId="{C1D943E2-4189-48C1-82B4-FADBA52833AC}" type="pres">
      <dgm:prSet presAssocID="{6293B8CC-73CF-4B56-8A5A-E36CB0B5BD6F}" presName="connTx" presStyleLbl="parChTrans1D2" presStyleIdx="0" presStyleCnt="4"/>
      <dgm:spPr/>
      <dgm:t>
        <a:bodyPr/>
        <a:lstStyle/>
        <a:p>
          <a:endParaRPr lang="en-US"/>
        </a:p>
      </dgm:t>
    </dgm:pt>
    <dgm:pt modelId="{657C44E7-4029-41F5-BBDA-728D5EDF5712}" type="pres">
      <dgm:prSet presAssocID="{1D749E46-5579-4BF4-8AAD-0EE5EC594AAE}" presName="node" presStyleLbl="node1" presStyleIdx="0" presStyleCnt="4" custScaleX="142396" custScaleY="115519">
        <dgm:presLayoutVars>
          <dgm:bulletEnabled val="1"/>
        </dgm:presLayoutVars>
      </dgm:prSet>
      <dgm:spPr/>
      <dgm:t>
        <a:bodyPr/>
        <a:lstStyle/>
        <a:p>
          <a:endParaRPr lang="en-US"/>
        </a:p>
      </dgm:t>
    </dgm:pt>
    <dgm:pt modelId="{F9C93C09-C505-43A3-9A23-66A7EB3762B0}" type="pres">
      <dgm:prSet presAssocID="{FC27D84C-518B-4EB2-B1F9-A36FD0119A51}" presName="Name9" presStyleLbl="parChTrans1D2" presStyleIdx="1" presStyleCnt="4"/>
      <dgm:spPr/>
      <dgm:t>
        <a:bodyPr/>
        <a:lstStyle/>
        <a:p>
          <a:endParaRPr lang="en-US"/>
        </a:p>
      </dgm:t>
    </dgm:pt>
    <dgm:pt modelId="{3928A45E-BE18-4A71-9CF0-DBEA4A66060F}" type="pres">
      <dgm:prSet presAssocID="{FC27D84C-518B-4EB2-B1F9-A36FD0119A51}" presName="connTx" presStyleLbl="parChTrans1D2" presStyleIdx="1" presStyleCnt="4"/>
      <dgm:spPr/>
      <dgm:t>
        <a:bodyPr/>
        <a:lstStyle/>
        <a:p>
          <a:endParaRPr lang="en-US"/>
        </a:p>
      </dgm:t>
    </dgm:pt>
    <dgm:pt modelId="{965524F5-7EF7-40A4-A8CC-7A6DF42E2FE8}" type="pres">
      <dgm:prSet presAssocID="{47440BE8-004A-4480-A595-D766B1DA9680}" presName="node" presStyleLbl="node1" presStyleIdx="1" presStyleCnt="4" custScaleX="130024" custScaleY="105128">
        <dgm:presLayoutVars>
          <dgm:bulletEnabled val="1"/>
        </dgm:presLayoutVars>
      </dgm:prSet>
      <dgm:spPr/>
      <dgm:t>
        <a:bodyPr/>
        <a:lstStyle/>
        <a:p>
          <a:endParaRPr lang="en-US"/>
        </a:p>
      </dgm:t>
    </dgm:pt>
    <dgm:pt modelId="{5C8ECD0E-5C99-447E-AF9B-8205E660B7DA}" type="pres">
      <dgm:prSet presAssocID="{B75EF3F9-78C6-4537-ABA3-3E61E380FA53}" presName="Name9" presStyleLbl="parChTrans1D2" presStyleIdx="2" presStyleCnt="4"/>
      <dgm:spPr/>
      <dgm:t>
        <a:bodyPr/>
        <a:lstStyle/>
        <a:p>
          <a:endParaRPr lang="en-US"/>
        </a:p>
      </dgm:t>
    </dgm:pt>
    <dgm:pt modelId="{B2E34A13-9819-47B3-A881-CC0A56F88317}" type="pres">
      <dgm:prSet presAssocID="{B75EF3F9-78C6-4537-ABA3-3E61E380FA53}" presName="connTx" presStyleLbl="parChTrans1D2" presStyleIdx="2" presStyleCnt="4"/>
      <dgm:spPr/>
      <dgm:t>
        <a:bodyPr/>
        <a:lstStyle/>
        <a:p>
          <a:endParaRPr lang="en-US"/>
        </a:p>
      </dgm:t>
    </dgm:pt>
    <dgm:pt modelId="{C41B1378-FDF7-4E2F-8B89-175375AF2473}" type="pres">
      <dgm:prSet presAssocID="{700707D5-91E3-4E5B-A35A-46908AF17F39}" presName="node" presStyleLbl="node1" presStyleIdx="2" presStyleCnt="4" custScaleX="189512" custScaleY="99086">
        <dgm:presLayoutVars>
          <dgm:bulletEnabled val="1"/>
        </dgm:presLayoutVars>
      </dgm:prSet>
      <dgm:spPr/>
      <dgm:t>
        <a:bodyPr/>
        <a:lstStyle/>
        <a:p>
          <a:endParaRPr lang="en-US"/>
        </a:p>
      </dgm:t>
    </dgm:pt>
    <dgm:pt modelId="{F0CD036B-526E-48E0-BF27-12A3B32B077F}" type="pres">
      <dgm:prSet presAssocID="{78E43690-A2CA-4BA5-9E47-1171D533CBC3}" presName="Name9" presStyleLbl="parChTrans1D2" presStyleIdx="3" presStyleCnt="4"/>
      <dgm:spPr/>
      <dgm:t>
        <a:bodyPr/>
        <a:lstStyle/>
        <a:p>
          <a:endParaRPr lang="en-US"/>
        </a:p>
      </dgm:t>
    </dgm:pt>
    <dgm:pt modelId="{1A49C2A4-D86F-4A8E-9BCE-9F5A9D7DD381}" type="pres">
      <dgm:prSet presAssocID="{78E43690-A2CA-4BA5-9E47-1171D533CBC3}" presName="connTx" presStyleLbl="parChTrans1D2" presStyleIdx="3" presStyleCnt="4"/>
      <dgm:spPr/>
      <dgm:t>
        <a:bodyPr/>
        <a:lstStyle/>
        <a:p>
          <a:endParaRPr lang="en-US"/>
        </a:p>
      </dgm:t>
    </dgm:pt>
    <dgm:pt modelId="{351FEDE1-3562-48FF-9926-9453344778A2}" type="pres">
      <dgm:prSet presAssocID="{6100272A-15E4-4921-BDA2-85DE9BCD365F}" presName="node" presStyleLbl="node1" presStyleIdx="3" presStyleCnt="4" custScaleX="148938" custScaleY="129641">
        <dgm:presLayoutVars>
          <dgm:bulletEnabled val="1"/>
        </dgm:presLayoutVars>
      </dgm:prSet>
      <dgm:spPr/>
      <dgm:t>
        <a:bodyPr/>
        <a:lstStyle/>
        <a:p>
          <a:endParaRPr lang="en-US"/>
        </a:p>
      </dgm:t>
    </dgm:pt>
  </dgm:ptLst>
  <dgm:cxnLst>
    <dgm:cxn modelId="{7970D4F3-20F9-4EE1-8446-C823B70776B1}" type="presOf" srcId="{78E43690-A2CA-4BA5-9E47-1171D533CBC3}" destId="{F0CD036B-526E-48E0-BF27-12A3B32B077F}" srcOrd="0" destOrd="0" presId="urn:microsoft.com/office/officeart/2005/8/layout/radial1"/>
    <dgm:cxn modelId="{2BCD3F4D-FA02-4606-A0D3-62D021BD9F08}" type="presOf" srcId="{3B2C017F-F534-4F80-88A2-2464FF8AD3C6}" destId="{58B4FA0F-3185-476D-873E-9CF6BA300176}" srcOrd="0" destOrd="0" presId="urn:microsoft.com/office/officeart/2005/8/layout/radial1"/>
    <dgm:cxn modelId="{930BCF61-0B4F-4E80-831D-CD072735EABF}" type="presOf" srcId="{6D2B7975-7F34-48CE-AC50-2BCE72CABE8D}" destId="{3A35FD3D-7D2F-4346-9FF0-F8B292357B6B}" srcOrd="0" destOrd="0" presId="urn:microsoft.com/office/officeart/2005/8/layout/radial1"/>
    <dgm:cxn modelId="{B9CC41E4-E78E-4FD5-829B-11793EC8275B}" type="presOf" srcId="{700707D5-91E3-4E5B-A35A-46908AF17F39}" destId="{C41B1378-FDF7-4E2F-8B89-175375AF2473}" srcOrd="0" destOrd="0" presId="urn:microsoft.com/office/officeart/2005/8/layout/radial1"/>
    <dgm:cxn modelId="{C7B02466-0672-445C-AF20-D6074F38AB06}" type="presOf" srcId="{6100272A-15E4-4921-BDA2-85DE9BCD365F}" destId="{351FEDE1-3562-48FF-9926-9453344778A2}" srcOrd="0" destOrd="0" presId="urn:microsoft.com/office/officeart/2005/8/layout/radial1"/>
    <dgm:cxn modelId="{E2D42DCB-74CF-4037-A6B9-9A4E75F92CC1}" type="presOf" srcId="{47440BE8-004A-4480-A595-D766B1DA9680}" destId="{965524F5-7EF7-40A4-A8CC-7A6DF42E2FE8}" srcOrd="0" destOrd="0" presId="urn:microsoft.com/office/officeart/2005/8/layout/radial1"/>
    <dgm:cxn modelId="{FCFE9486-9F99-4628-AE00-6E5098E1377B}" srcId="{6D2B7975-7F34-48CE-AC50-2BCE72CABE8D}" destId="{1D749E46-5579-4BF4-8AAD-0EE5EC594AAE}" srcOrd="0" destOrd="0" parTransId="{6293B8CC-73CF-4B56-8A5A-E36CB0B5BD6F}" sibTransId="{5B050466-2778-4CF1-B73A-60CE5B5BC79F}"/>
    <dgm:cxn modelId="{B57C2BEE-2398-42D9-9CB7-817DE139E552}" type="presOf" srcId="{B75EF3F9-78C6-4537-ABA3-3E61E380FA53}" destId="{B2E34A13-9819-47B3-A881-CC0A56F88317}" srcOrd="1" destOrd="0" presId="urn:microsoft.com/office/officeart/2005/8/layout/radial1"/>
    <dgm:cxn modelId="{3D890652-C3A6-41F0-AF35-75E9944DBBAF}" type="presOf" srcId="{1D749E46-5579-4BF4-8AAD-0EE5EC594AAE}" destId="{657C44E7-4029-41F5-BBDA-728D5EDF5712}" srcOrd="0" destOrd="0" presId="urn:microsoft.com/office/officeart/2005/8/layout/radial1"/>
    <dgm:cxn modelId="{6058DB7B-58DE-41F9-938D-FC98A19B1D3A}" type="presOf" srcId="{FC27D84C-518B-4EB2-B1F9-A36FD0119A51}" destId="{3928A45E-BE18-4A71-9CF0-DBEA4A66060F}" srcOrd="1" destOrd="0" presId="urn:microsoft.com/office/officeart/2005/8/layout/radial1"/>
    <dgm:cxn modelId="{D59E8117-9DE4-485D-BC8D-289518980C0A}" type="presOf" srcId="{6293B8CC-73CF-4B56-8A5A-E36CB0B5BD6F}" destId="{DE5A6D6F-8042-46D9-8FAB-ED7A49C2A275}" srcOrd="0" destOrd="0" presId="urn:microsoft.com/office/officeart/2005/8/layout/radial1"/>
    <dgm:cxn modelId="{395491F7-BB2A-4242-AA4D-C0F4FF7637A2}" srcId="{6D2B7975-7F34-48CE-AC50-2BCE72CABE8D}" destId="{47440BE8-004A-4480-A595-D766B1DA9680}" srcOrd="1" destOrd="0" parTransId="{FC27D84C-518B-4EB2-B1F9-A36FD0119A51}" sibTransId="{3D0C1620-2C1E-4E6F-B3FF-318B4A9C5FAB}"/>
    <dgm:cxn modelId="{EE1C4F7E-A0C2-4C7A-B59F-94F4091F3248}" srcId="{6D2B7975-7F34-48CE-AC50-2BCE72CABE8D}" destId="{700707D5-91E3-4E5B-A35A-46908AF17F39}" srcOrd="2" destOrd="0" parTransId="{B75EF3F9-78C6-4537-ABA3-3E61E380FA53}" sibTransId="{7CA85264-1911-422B-B86A-67FF0844C0B8}"/>
    <dgm:cxn modelId="{48012793-47AD-4C9A-B5A6-1642D3B96EDC}" type="presOf" srcId="{B75EF3F9-78C6-4537-ABA3-3E61E380FA53}" destId="{5C8ECD0E-5C99-447E-AF9B-8205E660B7DA}" srcOrd="0" destOrd="0" presId="urn:microsoft.com/office/officeart/2005/8/layout/radial1"/>
    <dgm:cxn modelId="{5CD6C696-FC6F-47B9-95EA-E5973AC455ED}" type="presOf" srcId="{6293B8CC-73CF-4B56-8A5A-E36CB0B5BD6F}" destId="{C1D943E2-4189-48C1-82B4-FADBA52833AC}" srcOrd="1" destOrd="0" presId="urn:microsoft.com/office/officeart/2005/8/layout/radial1"/>
    <dgm:cxn modelId="{2553956C-2B49-46A9-9AF4-B270555DDC4A}" type="presOf" srcId="{78E43690-A2CA-4BA5-9E47-1171D533CBC3}" destId="{1A49C2A4-D86F-4A8E-9BCE-9F5A9D7DD381}" srcOrd="1" destOrd="0" presId="urn:microsoft.com/office/officeart/2005/8/layout/radial1"/>
    <dgm:cxn modelId="{8BD93B50-07A5-4FAB-963D-A9F94B63054E}" type="presOf" srcId="{FC27D84C-518B-4EB2-B1F9-A36FD0119A51}" destId="{F9C93C09-C505-43A3-9A23-66A7EB3762B0}" srcOrd="0" destOrd="0" presId="urn:microsoft.com/office/officeart/2005/8/layout/radial1"/>
    <dgm:cxn modelId="{23FC58D2-B12F-4291-BDAA-C4272A5ADF1D}" srcId="{3B2C017F-F534-4F80-88A2-2464FF8AD3C6}" destId="{6D2B7975-7F34-48CE-AC50-2BCE72CABE8D}" srcOrd="0" destOrd="0" parTransId="{FC93AE36-7302-4E2A-B563-BF2A7CC13397}" sibTransId="{79ED7524-87B3-4DCC-AA62-36DEFCDC8F65}"/>
    <dgm:cxn modelId="{F254B727-AE3F-43AD-89F4-914995ABE946}" srcId="{6D2B7975-7F34-48CE-AC50-2BCE72CABE8D}" destId="{6100272A-15E4-4921-BDA2-85DE9BCD365F}" srcOrd="3" destOrd="0" parTransId="{78E43690-A2CA-4BA5-9E47-1171D533CBC3}" sibTransId="{6539075C-00C6-41BF-84D1-2FA5A878D91C}"/>
    <dgm:cxn modelId="{6AD7FF5C-7413-497C-9529-8275E5D8B9CD}" type="presParOf" srcId="{58B4FA0F-3185-476D-873E-9CF6BA300176}" destId="{3A35FD3D-7D2F-4346-9FF0-F8B292357B6B}" srcOrd="0" destOrd="0" presId="urn:microsoft.com/office/officeart/2005/8/layout/radial1"/>
    <dgm:cxn modelId="{7D1B49BD-B935-454E-BE41-63C7B680E669}" type="presParOf" srcId="{58B4FA0F-3185-476D-873E-9CF6BA300176}" destId="{DE5A6D6F-8042-46D9-8FAB-ED7A49C2A275}" srcOrd="1" destOrd="0" presId="urn:microsoft.com/office/officeart/2005/8/layout/radial1"/>
    <dgm:cxn modelId="{F1AB2DB0-C8A9-4489-B5FF-CF62E476CDEE}" type="presParOf" srcId="{DE5A6D6F-8042-46D9-8FAB-ED7A49C2A275}" destId="{C1D943E2-4189-48C1-82B4-FADBA52833AC}" srcOrd="0" destOrd="0" presId="urn:microsoft.com/office/officeart/2005/8/layout/radial1"/>
    <dgm:cxn modelId="{C4616C95-E8CB-4B99-BB92-9DC39008F994}" type="presParOf" srcId="{58B4FA0F-3185-476D-873E-9CF6BA300176}" destId="{657C44E7-4029-41F5-BBDA-728D5EDF5712}" srcOrd="2" destOrd="0" presId="urn:microsoft.com/office/officeart/2005/8/layout/radial1"/>
    <dgm:cxn modelId="{C705EBA4-332D-41BA-902D-4B7023F8A585}" type="presParOf" srcId="{58B4FA0F-3185-476D-873E-9CF6BA300176}" destId="{F9C93C09-C505-43A3-9A23-66A7EB3762B0}" srcOrd="3" destOrd="0" presId="urn:microsoft.com/office/officeart/2005/8/layout/radial1"/>
    <dgm:cxn modelId="{131F6F84-239A-4582-922F-DFB89B9BCF55}" type="presParOf" srcId="{F9C93C09-C505-43A3-9A23-66A7EB3762B0}" destId="{3928A45E-BE18-4A71-9CF0-DBEA4A66060F}" srcOrd="0" destOrd="0" presId="urn:microsoft.com/office/officeart/2005/8/layout/radial1"/>
    <dgm:cxn modelId="{9A448A93-EC05-4DE6-BE2E-2AF87FE1429D}" type="presParOf" srcId="{58B4FA0F-3185-476D-873E-9CF6BA300176}" destId="{965524F5-7EF7-40A4-A8CC-7A6DF42E2FE8}" srcOrd="4" destOrd="0" presId="urn:microsoft.com/office/officeart/2005/8/layout/radial1"/>
    <dgm:cxn modelId="{C185712D-DCDB-4D0A-8D4B-641F6E53914B}" type="presParOf" srcId="{58B4FA0F-3185-476D-873E-9CF6BA300176}" destId="{5C8ECD0E-5C99-447E-AF9B-8205E660B7DA}" srcOrd="5" destOrd="0" presId="urn:microsoft.com/office/officeart/2005/8/layout/radial1"/>
    <dgm:cxn modelId="{F3236647-0C24-4C63-AFD3-DF8AF8FB406E}" type="presParOf" srcId="{5C8ECD0E-5C99-447E-AF9B-8205E660B7DA}" destId="{B2E34A13-9819-47B3-A881-CC0A56F88317}" srcOrd="0" destOrd="0" presId="urn:microsoft.com/office/officeart/2005/8/layout/radial1"/>
    <dgm:cxn modelId="{28F1CA89-8825-4921-8E1B-7E72E5D0FB39}" type="presParOf" srcId="{58B4FA0F-3185-476D-873E-9CF6BA300176}" destId="{C41B1378-FDF7-4E2F-8B89-175375AF2473}" srcOrd="6" destOrd="0" presId="urn:microsoft.com/office/officeart/2005/8/layout/radial1"/>
    <dgm:cxn modelId="{83FDDCE4-1A52-4E78-98D5-1678DE3ADF36}" type="presParOf" srcId="{58B4FA0F-3185-476D-873E-9CF6BA300176}" destId="{F0CD036B-526E-48E0-BF27-12A3B32B077F}" srcOrd="7" destOrd="0" presId="urn:microsoft.com/office/officeart/2005/8/layout/radial1"/>
    <dgm:cxn modelId="{21CED667-B0A3-4DE6-8404-D277A4D36512}" type="presParOf" srcId="{F0CD036B-526E-48E0-BF27-12A3B32B077F}" destId="{1A49C2A4-D86F-4A8E-9BCE-9F5A9D7DD381}" srcOrd="0" destOrd="0" presId="urn:microsoft.com/office/officeart/2005/8/layout/radial1"/>
    <dgm:cxn modelId="{3AC77D54-2A73-4850-A802-9BCCC61F12F2}" type="presParOf" srcId="{58B4FA0F-3185-476D-873E-9CF6BA300176}" destId="{351FEDE1-3562-48FF-9926-9453344778A2}" srcOrd="8" destOrd="0" presId="urn:microsoft.com/office/officeart/2005/8/layout/radial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35FD3D-7D2F-4346-9FF0-F8B292357B6B}">
      <dsp:nvSpPr>
        <dsp:cNvPr id="0" name=""/>
        <dsp:cNvSpPr/>
      </dsp:nvSpPr>
      <dsp:spPr>
        <a:xfrm>
          <a:off x="3654324" y="1792727"/>
          <a:ext cx="1320466" cy="1320466"/>
        </a:xfrm>
        <a:prstGeom prst="ellipse">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b="1" kern="1200" dirty="0"/>
            <a:t>DISABILITY</a:t>
          </a:r>
        </a:p>
      </dsp:txBody>
      <dsp:txXfrm>
        <a:off x="3847702" y="1986105"/>
        <a:ext cx="933710" cy="933710"/>
      </dsp:txXfrm>
    </dsp:sp>
    <dsp:sp modelId="{DE5A6D6F-8042-46D9-8FAB-ED7A49C2A275}">
      <dsp:nvSpPr>
        <dsp:cNvPr id="0" name=""/>
        <dsp:cNvSpPr/>
      </dsp:nvSpPr>
      <dsp:spPr>
        <a:xfrm rot="16200000">
          <a:off x="4166674" y="1630870"/>
          <a:ext cx="295765" cy="27948"/>
        </a:xfrm>
        <a:custGeom>
          <a:avLst/>
          <a:gdLst/>
          <a:ahLst/>
          <a:cxnLst/>
          <a:rect l="0" t="0" r="0" b="0"/>
          <a:pathLst>
            <a:path>
              <a:moveTo>
                <a:pt x="0" y="13974"/>
              </a:moveTo>
              <a:lnTo>
                <a:pt x="295765" y="13974"/>
              </a:lnTo>
            </a:path>
          </a:pathLst>
        </a:custGeom>
        <a:noFill/>
        <a:ln w="11429" cap="flat" cmpd="sng" algn="ctr">
          <a:solidFill>
            <a:schemeClr val="accent1">
              <a:shade val="60000"/>
              <a:hueOff val="0"/>
              <a:satOff val="0"/>
              <a:lumOff val="0"/>
              <a:alphaOff val="0"/>
            </a:schemeClr>
          </a:solidFill>
          <a:prstDash val="sysDash"/>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307163" y="1637450"/>
        <a:ext cx="14788" cy="14788"/>
      </dsp:txXfrm>
    </dsp:sp>
    <dsp:sp modelId="{657C44E7-4029-41F5-BBDA-728D5EDF5712}">
      <dsp:nvSpPr>
        <dsp:cNvPr id="0" name=""/>
        <dsp:cNvSpPr/>
      </dsp:nvSpPr>
      <dsp:spPr>
        <a:xfrm>
          <a:off x="3374411" y="-28426"/>
          <a:ext cx="1880290" cy="1525389"/>
        </a:xfrm>
        <a:prstGeom prst="ellipse">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b="1" kern="1200" dirty="0"/>
            <a:t>PHYSICAL</a:t>
          </a:r>
        </a:p>
      </dsp:txBody>
      <dsp:txXfrm>
        <a:off x="3649773" y="194962"/>
        <a:ext cx="1329566" cy="1078613"/>
      </dsp:txXfrm>
    </dsp:sp>
    <dsp:sp modelId="{F9C93C09-C505-43A3-9A23-66A7EB3762B0}">
      <dsp:nvSpPr>
        <dsp:cNvPr id="0" name=""/>
        <dsp:cNvSpPr/>
      </dsp:nvSpPr>
      <dsp:spPr>
        <a:xfrm>
          <a:off x="4974790" y="2438986"/>
          <a:ext cx="199998" cy="27948"/>
        </a:xfrm>
        <a:custGeom>
          <a:avLst/>
          <a:gdLst/>
          <a:ahLst/>
          <a:cxnLst/>
          <a:rect l="0" t="0" r="0" b="0"/>
          <a:pathLst>
            <a:path>
              <a:moveTo>
                <a:pt x="0" y="13974"/>
              </a:moveTo>
              <a:lnTo>
                <a:pt x="199998" y="13974"/>
              </a:lnTo>
            </a:path>
          </a:pathLst>
        </a:custGeom>
        <a:noFill/>
        <a:ln w="11429" cap="flat" cmpd="sng" algn="ctr">
          <a:solidFill>
            <a:schemeClr val="accent1">
              <a:shade val="60000"/>
              <a:hueOff val="0"/>
              <a:satOff val="0"/>
              <a:lumOff val="0"/>
              <a:alphaOff val="0"/>
            </a:schemeClr>
          </a:solidFill>
          <a:prstDash val="sysDash"/>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069789" y="2447960"/>
        <a:ext cx="9999" cy="9999"/>
      </dsp:txXfrm>
    </dsp:sp>
    <dsp:sp modelId="{965524F5-7EF7-40A4-A8CC-7A6DF42E2FE8}">
      <dsp:nvSpPr>
        <dsp:cNvPr id="0" name=""/>
        <dsp:cNvSpPr/>
      </dsp:nvSpPr>
      <dsp:spPr>
        <a:xfrm>
          <a:off x="5174788" y="1758870"/>
          <a:ext cx="1716922" cy="1388179"/>
        </a:xfrm>
        <a:prstGeom prst="ellipse">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kern="1200" dirty="0"/>
            <a:t>SENSORY</a:t>
          </a:r>
        </a:p>
      </dsp:txBody>
      <dsp:txXfrm>
        <a:off x="5426225" y="1962164"/>
        <a:ext cx="1214048" cy="981591"/>
      </dsp:txXfrm>
    </dsp:sp>
    <dsp:sp modelId="{5C8ECD0E-5C99-447E-AF9B-8205E660B7DA}">
      <dsp:nvSpPr>
        <dsp:cNvPr id="0" name=""/>
        <dsp:cNvSpPr/>
      </dsp:nvSpPr>
      <dsp:spPr>
        <a:xfrm rot="5400000">
          <a:off x="4112426" y="3301349"/>
          <a:ext cx="404261" cy="27948"/>
        </a:xfrm>
        <a:custGeom>
          <a:avLst/>
          <a:gdLst/>
          <a:ahLst/>
          <a:cxnLst/>
          <a:rect l="0" t="0" r="0" b="0"/>
          <a:pathLst>
            <a:path>
              <a:moveTo>
                <a:pt x="0" y="13974"/>
              </a:moveTo>
              <a:lnTo>
                <a:pt x="404261" y="13974"/>
              </a:lnTo>
            </a:path>
          </a:pathLst>
        </a:custGeom>
        <a:noFill/>
        <a:ln w="11429" cap="flat" cmpd="sng" algn="ctr">
          <a:solidFill>
            <a:schemeClr val="accent1">
              <a:shade val="60000"/>
              <a:hueOff val="0"/>
              <a:satOff val="0"/>
              <a:lumOff val="0"/>
              <a:alphaOff val="0"/>
            </a:schemeClr>
          </a:solidFill>
          <a:prstDash val="sysDash"/>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304450" y="3305217"/>
        <a:ext cx="20213" cy="20213"/>
      </dsp:txXfrm>
    </dsp:sp>
    <dsp:sp modelId="{C41B1378-FDF7-4E2F-8B89-175375AF2473}">
      <dsp:nvSpPr>
        <dsp:cNvPr id="0" name=""/>
        <dsp:cNvSpPr/>
      </dsp:nvSpPr>
      <dsp:spPr>
        <a:xfrm>
          <a:off x="3063336" y="3517454"/>
          <a:ext cx="2502441" cy="1308396"/>
        </a:xfrm>
        <a:prstGeom prst="ellipse">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b="1" kern="1200" dirty="0"/>
            <a:t>INTELLECTUAL</a:t>
          </a:r>
        </a:p>
      </dsp:txBody>
      <dsp:txXfrm>
        <a:off x="3429810" y="3709064"/>
        <a:ext cx="1769493" cy="925176"/>
      </dsp:txXfrm>
    </dsp:sp>
    <dsp:sp modelId="{F0CD036B-526E-48E0-BF27-12A3B32B077F}">
      <dsp:nvSpPr>
        <dsp:cNvPr id="0" name=""/>
        <dsp:cNvSpPr/>
      </dsp:nvSpPr>
      <dsp:spPr>
        <a:xfrm rot="10800000">
          <a:off x="3579202" y="2438986"/>
          <a:ext cx="75121" cy="27948"/>
        </a:xfrm>
        <a:custGeom>
          <a:avLst/>
          <a:gdLst/>
          <a:ahLst/>
          <a:cxnLst/>
          <a:rect l="0" t="0" r="0" b="0"/>
          <a:pathLst>
            <a:path>
              <a:moveTo>
                <a:pt x="0" y="13974"/>
              </a:moveTo>
              <a:lnTo>
                <a:pt x="75121" y="13974"/>
              </a:lnTo>
            </a:path>
          </a:pathLst>
        </a:custGeom>
        <a:noFill/>
        <a:ln w="11429" cap="flat" cmpd="sng" algn="ctr">
          <a:solidFill>
            <a:schemeClr val="accent1">
              <a:shade val="60000"/>
              <a:hueOff val="0"/>
              <a:satOff val="0"/>
              <a:lumOff val="0"/>
              <a:alphaOff val="0"/>
            </a:schemeClr>
          </a:solidFill>
          <a:prstDash val="sysDash"/>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3614885" y="2451082"/>
        <a:ext cx="3756" cy="3756"/>
      </dsp:txXfrm>
    </dsp:sp>
    <dsp:sp modelId="{351FEDE1-3562-48FF-9926-9453344778A2}">
      <dsp:nvSpPr>
        <dsp:cNvPr id="0" name=""/>
        <dsp:cNvSpPr/>
      </dsp:nvSpPr>
      <dsp:spPr>
        <a:xfrm>
          <a:off x="1612526" y="1597027"/>
          <a:ext cx="1966675" cy="1711865"/>
        </a:xfrm>
        <a:prstGeom prst="ellipse">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b="1" kern="1200" dirty="0"/>
            <a:t>MENTAL ILLNESS</a:t>
          </a:r>
        </a:p>
      </dsp:txBody>
      <dsp:txXfrm>
        <a:off x="1900539" y="1847724"/>
        <a:ext cx="1390649" cy="1210471"/>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p:txBody>
          <a:bodyPr/>
          <a:lstStyle/>
          <a:p>
            <a:fld id="{1D8BD707-D9CF-40AE-B4C6-C98DA3205C09}" type="datetimeFigureOut">
              <a:rPr lang="en-US" smtClean="0"/>
              <a:pPr/>
              <a:t>7/5/2024</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B6F15528-21DE-4FAA-801E-634DDDAF4B2B}" type="slidenum">
              <a:rPr lang="en-US" smtClean="0"/>
              <a:pPr/>
              <a:t>‹#›</a:t>
            </a:fld>
            <a:endParaRPr lang="en-US"/>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7/5/2024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B6F15528-21DE-4FAA-801E-634DDDAF4B2B}" type="slidenum">
              <a:rPr lang="en-US" smtClean="0"/>
              <a:pPr/>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7/5/2024</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a:t>Click to edit Master 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7/5/2024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B6F15528-21DE-4FAA-801E-634DDDAF4B2B}" type="slidenum">
              <a:rPr lang="en-US" smtClean="0"/>
              <a:pPr/>
              <a:t>‹#›</a:t>
            </a:fld>
            <a:endParaRPr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7/5/2024</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B6F15528-21DE-4FAA-801E-634DDDAF4B2B}" type="slidenum">
              <a:rPr lang="en-US" smtClean="0"/>
              <a:pPr/>
              <a:t>‹#›</a:t>
            </a:fld>
            <a:endParaRPr 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a:t>Click to edit Master title style</a:t>
            </a:r>
          </a:p>
        </p:txBody>
      </p:sp>
      <p:sp>
        <p:nvSpPr>
          <p:cNvPr id="5" name="Date Placeholder 4"/>
          <p:cNvSpPr>
            <a:spLocks noGrp="1"/>
          </p:cNvSpPr>
          <p:nvPr>
            <p:ph type="dt" sz="half" idx="10"/>
          </p:nvPr>
        </p:nvSpPr>
        <p:spPr>
          <a:xfrm>
            <a:off x="5791200" y="6409944"/>
            <a:ext cx="3044952" cy="365760"/>
          </a:xfrm>
        </p:spPr>
        <p:txBody>
          <a:bodyPr/>
          <a:lstStyle/>
          <a:p>
            <a:fld id="{1D8BD707-D9CF-40AE-B4C6-C98DA3205C09}" type="datetimeFigureOut">
              <a:rPr lang="en-US" smtClean="0"/>
              <a:pPr/>
              <a:t>7/5/2024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fld id="{1D8BD707-D9CF-40AE-B4C6-C98DA3205C09}" type="datetimeFigureOut">
              <a:rPr lang="en-US" smtClean="0"/>
              <a:pPr/>
              <a:t>7/5/2024</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B6F15528-21DE-4FAA-801E-634DDDAF4B2B}" type="slidenum">
              <a:rPr lang="en-US" smtClean="0"/>
              <a:pPr/>
              <a:t>‹#›</a:t>
            </a:fld>
            <a:endParaRPr lang="en-US"/>
          </a:p>
        </p:txBody>
      </p:sp>
      <p:sp>
        <p:nvSpPr>
          <p:cNvPr id="23" name="Title 22"/>
          <p:cNvSpPr>
            <a:spLocks noGrp="1"/>
          </p:cNvSpPr>
          <p:nvPr>
            <p:ph type="title"/>
          </p:nvPr>
        </p:nvSpPr>
        <p:spPr/>
        <p:txBody>
          <a:bodyPr rtlCol="0" anchor="b" anchorCtr="0"/>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7/5/2024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1D8BD707-D9CF-40AE-B4C6-C98DA3205C09}" type="datetimeFigureOut">
              <a:rPr lang="en-US" smtClean="0"/>
              <a:pPr/>
              <a:t>7/5/2024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a:t>Click to edit Master title style</a:t>
            </a:r>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B6F15528-21DE-4FAA-801E-634DDDAF4B2B}" type="slidenum">
              <a:rPr lang="en-US" smtClean="0"/>
              <a:pPr/>
              <a:t>‹#›</a:t>
            </a:fld>
            <a:endParaRPr lang="en-US"/>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7/5/2024</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B6F15528-21DE-4FAA-801E-634DDDAF4B2B}" type="slidenum">
              <a:rPr lang="en-US" smtClean="0"/>
              <a:pPr/>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a:t>Click to edit Master title style</a:t>
            </a:r>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1D8BD707-D9CF-40AE-B4C6-C98DA3205C09}" type="datetimeFigureOut">
              <a:rPr lang="en-US" smtClean="0"/>
              <a:pPr/>
              <a:t>7/5/2024</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1D8BD707-D9CF-40AE-B4C6-C98DA3205C09}" type="datetimeFigureOut">
              <a:rPr lang="en-US" smtClean="0"/>
              <a:pPr/>
              <a:t>7/5/2024</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B6F15528-21DE-4FAA-801E-634DDDAF4B2B}" type="slidenum">
              <a:rPr lang="en-US" smtClean="0"/>
              <a:pPr/>
              <a:t>‹#›</a:t>
            </a:fld>
            <a:endParaRPr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a:t>Click to edit Master title style</a:t>
            </a:r>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Tree>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a:t>Dr. Doss Prakash</a:t>
            </a:r>
            <a:br>
              <a:rPr lang="en-US" dirty="0"/>
            </a:br>
            <a:r>
              <a:rPr lang="en-US" dirty="0"/>
              <a:t>Dept. OF community physiotherapy</a:t>
            </a:r>
            <a:br>
              <a:rPr lang="en-US" dirty="0"/>
            </a:br>
            <a:r>
              <a:rPr lang="en-US" dirty="0"/>
              <a:t>MGM institute of physiotherapy </a:t>
            </a:r>
            <a:br>
              <a:rPr lang="en-US" dirty="0"/>
            </a:br>
            <a:r>
              <a:rPr lang="en-IN" cap="none" dirty="0" smtClean="0">
                <a:cs typeface="Times New Roman" pitchFamily="18" charset="0"/>
              </a:rPr>
              <a:t>CHH. </a:t>
            </a:r>
            <a:r>
              <a:rPr lang="en-IN" cap="none" smtClean="0">
                <a:cs typeface="Times New Roman" pitchFamily="18" charset="0"/>
              </a:rPr>
              <a:t>SAMBHAJINAGAR</a:t>
            </a:r>
            <a:endParaRPr lang="en-US" dirty="0">
              <a:latin typeface="Arial Black" pitchFamily="34" charset="0"/>
            </a:endParaRPr>
          </a:p>
        </p:txBody>
      </p:sp>
      <p:sp>
        <p:nvSpPr>
          <p:cNvPr id="2" name="Title 1"/>
          <p:cNvSpPr>
            <a:spLocks noGrp="1"/>
          </p:cNvSpPr>
          <p:nvPr>
            <p:ph type="ctrTitle"/>
          </p:nvPr>
        </p:nvSpPr>
        <p:spPr/>
        <p:txBody>
          <a:bodyPr/>
          <a:lstStyle/>
          <a:p>
            <a:r>
              <a:rPr lang="en-US" dirty="0"/>
              <a:t>DIS</a:t>
            </a:r>
            <a:r>
              <a:rPr lang="en-US" sz="6600" dirty="0"/>
              <a:t>ABILITY</a:t>
            </a:r>
            <a:r>
              <a:rPr lang="en-US" dirty="0"/>
              <a:t> </a:t>
            </a:r>
          </a:p>
        </p:txBody>
      </p:sp>
      <p:pic>
        <p:nvPicPr>
          <p:cNvPr id="4" name="Picture 3" descr="disability-banner-opt.jpg"/>
          <p:cNvPicPr>
            <a:picLocks noChangeAspect="1"/>
          </p:cNvPicPr>
          <p:nvPr/>
        </p:nvPicPr>
        <p:blipFill>
          <a:blip r:embed="rId2" cstate="print"/>
          <a:stretch>
            <a:fillRect/>
          </a:stretch>
        </p:blipFill>
        <p:spPr>
          <a:xfrm>
            <a:off x="1828800" y="4038600"/>
            <a:ext cx="5715000" cy="2328580"/>
          </a:xfrm>
          <a:prstGeom prst="rect">
            <a:avLst/>
          </a:prstGeom>
        </p:spPr>
      </p:pic>
      <p:pic>
        <p:nvPicPr>
          <p:cNvPr id="5" name="Picture 4" descr="mgm_logo.jpg"/>
          <p:cNvPicPr>
            <a:picLocks noChangeAspect="1"/>
          </p:cNvPicPr>
          <p:nvPr/>
        </p:nvPicPr>
        <p:blipFill>
          <a:blip r:embed="rId3" cstate="print"/>
          <a:stretch>
            <a:fillRect/>
          </a:stretch>
        </p:blipFill>
        <p:spPr>
          <a:xfrm>
            <a:off x="7543800" y="304800"/>
            <a:ext cx="1370838" cy="755283"/>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EXAMPLES</a:t>
            </a:r>
          </a:p>
        </p:txBody>
      </p:sp>
      <p:pic>
        <p:nvPicPr>
          <p:cNvPr id="7170" name="Picture 2"/>
          <p:cNvPicPr>
            <a:picLocks noGrp="1" noChangeAspect="1" noChangeArrowheads="1"/>
          </p:cNvPicPr>
          <p:nvPr>
            <p:ph sz="quarter" idx="1"/>
          </p:nvPr>
        </p:nvPicPr>
        <p:blipFill>
          <a:blip r:embed="rId2" cstate="print"/>
          <a:srcRect l="21176" t="19931" r="18853" b="11736"/>
          <a:stretch>
            <a:fillRect/>
          </a:stretch>
        </p:blipFill>
        <p:spPr bwMode="auto">
          <a:xfrm>
            <a:off x="1143001" y="1752600"/>
            <a:ext cx="7014116" cy="4493418"/>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Evolution (</a:t>
            </a:r>
            <a:r>
              <a:rPr lang="en-US" dirty="0" err="1"/>
              <a:t>Contd</a:t>
            </a:r>
            <a:r>
              <a:rPr lang="en-US" dirty="0"/>
              <a:t>)</a:t>
            </a:r>
          </a:p>
        </p:txBody>
      </p:sp>
      <p:pic>
        <p:nvPicPr>
          <p:cNvPr id="8194" name="Picture 2"/>
          <p:cNvPicPr>
            <a:picLocks noChangeAspect="1" noChangeArrowheads="1"/>
          </p:cNvPicPr>
          <p:nvPr/>
        </p:nvPicPr>
        <p:blipFill>
          <a:blip r:embed="rId2" cstate="print"/>
          <a:srcRect l="22255" t="27083" r="19180" b="19792"/>
          <a:stretch>
            <a:fillRect/>
          </a:stretch>
        </p:blipFill>
        <p:spPr bwMode="auto">
          <a:xfrm>
            <a:off x="469153" y="1752600"/>
            <a:ext cx="8217647" cy="4191000"/>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CURRENT DEFINITIONS </a:t>
            </a:r>
          </a:p>
        </p:txBody>
      </p:sp>
      <p:pic>
        <p:nvPicPr>
          <p:cNvPr id="9218" name="Picture 2"/>
          <p:cNvPicPr>
            <a:picLocks noGrp="1" noChangeAspect="1" noChangeArrowheads="1"/>
          </p:cNvPicPr>
          <p:nvPr>
            <p:ph sz="quarter" idx="1"/>
          </p:nvPr>
        </p:nvPicPr>
        <p:blipFill>
          <a:blip r:embed="rId2" cstate="print"/>
          <a:srcRect l="21176" t="27025" r="18853" b="14114"/>
          <a:stretch>
            <a:fillRect/>
          </a:stretch>
        </p:blipFill>
        <p:spPr bwMode="auto">
          <a:xfrm>
            <a:off x="573158" y="1660770"/>
            <a:ext cx="8037442" cy="4435230"/>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VARIED EXPERIENCES </a:t>
            </a:r>
          </a:p>
        </p:txBody>
      </p:sp>
      <p:pic>
        <p:nvPicPr>
          <p:cNvPr id="10242" name="Picture 2"/>
          <p:cNvPicPr>
            <a:picLocks noGrp="1" noChangeAspect="1" noChangeArrowheads="1"/>
          </p:cNvPicPr>
          <p:nvPr>
            <p:ph sz="quarter" idx="1"/>
          </p:nvPr>
        </p:nvPicPr>
        <p:blipFill>
          <a:blip r:embed="rId2" cstate="print"/>
          <a:srcRect l="20239" t="13264" r="18853" b="6736"/>
          <a:stretch>
            <a:fillRect/>
          </a:stretch>
        </p:blipFill>
        <p:spPr bwMode="auto">
          <a:xfrm>
            <a:off x="1371600" y="1710397"/>
            <a:ext cx="6248400" cy="4614203"/>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1266" name="Picture 2"/>
          <p:cNvPicPr>
            <a:picLocks noGrp="1" noChangeAspect="1" noChangeArrowheads="1"/>
          </p:cNvPicPr>
          <p:nvPr>
            <p:ph sz="quarter" idx="1"/>
          </p:nvPr>
        </p:nvPicPr>
        <p:blipFill>
          <a:blip r:embed="rId2" cstate="print"/>
          <a:srcRect l="20239" t="11597" r="17916" b="6736"/>
          <a:stretch>
            <a:fillRect/>
          </a:stretch>
        </p:blipFill>
        <p:spPr bwMode="auto">
          <a:xfrm>
            <a:off x="0" y="70427"/>
            <a:ext cx="9144000" cy="6711373"/>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GLOBAL TRENDS / CAUSES</a:t>
            </a:r>
          </a:p>
        </p:txBody>
      </p:sp>
      <p:pic>
        <p:nvPicPr>
          <p:cNvPr id="12290" name="Picture 2"/>
          <p:cNvPicPr>
            <a:picLocks noGrp="1" noChangeAspect="1" noChangeArrowheads="1"/>
          </p:cNvPicPr>
          <p:nvPr>
            <p:ph sz="quarter" idx="1"/>
          </p:nvPr>
        </p:nvPicPr>
        <p:blipFill>
          <a:blip r:embed="rId2" cstate="print"/>
          <a:srcRect l="21176" t="23264" r="21664" b="41154"/>
          <a:stretch>
            <a:fillRect/>
          </a:stretch>
        </p:blipFill>
        <p:spPr bwMode="auto">
          <a:xfrm>
            <a:off x="381000" y="3352800"/>
            <a:ext cx="8055864" cy="2819400"/>
          </a:xfrm>
          <a:prstGeom prst="rect">
            <a:avLst/>
          </a:prstGeom>
          <a:noFill/>
          <a:ln w="9525">
            <a:noFill/>
            <a:miter lim="800000"/>
            <a:headEnd/>
            <a:tailEnd/>
          </a:ln>
        </p:spPr>
      </p:pic>
      <p:pic>
        <p:nvPicPr>
          <p:cNvPr id="8" name="Content Placeholder 9" descr="49-490846_earth-png-silhouette-world-globe-black-and-white.png"/>
          <p:cNvPicPr>
            <a:picLocks noChangeAspect="1"/>
          </p:cNvPicPr>
          <p:nvPr/>
        </p:nvPicPr>
        <p:blipFill>
          <a:blip r:embed="rId3" cstate="print"/>
          <a:stretch>
            <a:fillRect/>
          </a:stretch>
        </p:blipFill>
        <p:spPr>
          <a:xfrm>
            <a:off x="6096000" y="1524000"/>
            <a:ext cx="2286000" cy="1697106"/>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3314" name="Picture 2"/>
          <p:cNvPicPr>
            <a:picLocks noChangeAspect="1" noChangeArrowheads="1"/>
          </p:cNvPicPr>
          <p:nvPr/>
        </p:nvPicPr>
        <p:blipFill>
          <a:blip r:embed="rId2" cstate="print"/>
          <a:srcRect l="22255" t="28125" r="20937" b="16667"/>
          <a:stretch>
            <a:fillRect/>
          </a:stretch>
        </p:blipFill>
        <p:spPr bwMode="auto">
          <a:xfrm>
            <a:off x="381000" y="1676400"/>
            <a:ext cx="8406442" cy="4593210"/>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CHILDHOOD DISABILITIES</a:t>
            </a:r>
          </a:p>
        </p:txBody>
      </p:sp>
      <p:pic>
        <p:nvPicPr>
          <p:cNvPr id="4" name="Content Placeholder 3" descr="images.jpg"/>
          <p:cNvPicPr>
            <a:picLocks noGrp="1" noChangeAspect="1"/>
          </p:cNvPicPr>
          <p:nvPr>
            <p:ph sz="quarter" idx="1"/>
          </p:nvPr>
        </p:nvPicPr>
        <p:blipFill>
          <a:blip r:embed="rId2" cstate="print"/>
          <a:stretch>
            <a:fillRect/>
          </a:stretch>
        </p:blipFill>
        <p:spPr>
          <a:xfrm>
            <a:off x="399643" y="1676400"/>
            <a:ext cx="8439557" cy="4341114"/>
          </a:xfr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CATEGORIES </a:t>
            </a:r>
          </a:p>
        </p:txBody>
      </p:sp>
      <p:pic>
        <p:nvPicPr>
          <p:cNvPr id="14338" name="Picture 2"/>
          <p:cNvPicPr>
            <a:picLocks noGrp="1" noChangeAspect="1" noChangeArrowheads="1"/>
          </p:cNvPicPr>
          <p:nvPr>
            <p:ph sz="quarter" idx="1"/>
          </p:nvPr>
        </p:nvPicPr>
        <p:blipFill>
          <a:blip r:embed="rId2" cstate="print"/>
          <a:srcRect l="21176" t="23333" r="19790" b="21667"/>
          <a:stretch>
            <a:fillRect/>
          </a:stretch>
        </p:blipFill>
        <p:spPr bwMode="auto">
          <a:xfrm>
            <a:off x="457200" y="1828800"/>
            <a:ext cx="8291945" cy="4343400"/>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Categories</a:t>
            </a:r>
          </a:p>
        </p:txBody>
      </p:sp>
      <p:pic>
        <p:nvPicPr>
          <p:cNvPr id="15362" name="Picture 2"/>
          <p:cNvPicPr>
            <a:picLocks noGrp="1" noChangeAspect="1" noChangeArrowheads="1"/>
          </p:cNvPicPr>
          <p:nvPr>
            <p:ph sz="quarter" idx="1"/>
          </p:nvPr>
        </p:nvPicPr>
        <p:blipFill>
          <a:blip r:embed="rId2" cstate="print"/>
          <a:srcRect l="20239" t="24931" r="18853" b="11736"/>
          <a:stretch>
            <a:fillRect/>
          </a:stretch>
        </p:blipFill>
        <p:spPr bwMode="auto">
          <a:xfrm>
            <a:off x="533400" y="1600200"/>
            <a:ext cx="7924800" cy="4632960"/>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DISABILITY </a:t>
            </a:r>
          </a:p>
        </p:txBody>
      </p:sp>
      <p:pic>
        <p:nvPicPr>
          <p:cNvPr id="4" name="Content Placeholder 3" descr="945620-glxfsrcvsp-1537871584.jpg"/>
          <p:cNvPicPr>
            <a:picLocks noGrp="1" noChangeAspect="1"/>
          </p:cNvPicPr>
          <p:nvPr>
            <p:ph sz="quarter" idx="1"/>
          </p:nvPr>
        </p:nvPicPr>
        <p:blipFill>
          <a:blip r:embed="rId2" cstate="print"/>
          <a:stretch>
            <a:fillRect/>
          </a:stretch>
        </p:blipFill>
        <p:spPr>
          <a:xfrm>
            <a:off x="228600" y="1629350"/>
            <a:ext cx="8686800" cy="4560570"/>
          </a:xfrm>
          <a:prstGeom prst="roundRect">
            <a:avLst/>
          </a:prstGeom>
          <a:ln>
            <a:solidFill>
              <a:schemeClr val="bg2">
                <a:lumMod val="25000"/>
              </a:schemeClr>
            </a:solidFill>
          </a:ln>
        </p:spPr>
      </p:pic>
      <p:sp>
        <p:nvSpPr>
          <p:cNvPr id="5" name="TextBox 4"/>
          <p:cNvSpPr txBox="1"/>
          <p:nvPr/>
        </p:nvSpPr>
        <p:spPr>
          <a:xfrm>
            <a:off x="2105057" y="2438400"/>
            <a:ext cx="1933543" cy="830997"/>
          </a:xfrm>
          <a:prstGeom prst="rect">
            <a:avLst/>
          </a:prstGeom>
          <a:noFill/>
        </p:spPr>
        <p:txBody>
          <a:bodyPr wrap="none" rtlCol="0">
            <a:spAutoFit/>
          </a:bodyPr>
          <a:lstStyle/>
          <a:p>
            <a:r>
              <a:rPr lang="en-US" sz="2400" b="1" dirty="0">
                <a:solidFill>
                  <a:schemeClr val="bg2">
                    <a:lumMod val="10000"/>
                  </a:schemeClr>
                </a:solidFill>
                <a:latin typeface="Century Gothic" pitchFamily="34" charset="0"/>
              </a:rPr>
              <a:t>Our views &amp;</a:t>
            </a:r>
          </a:p>
          <a:p>
            <a:r>
              <a:rPr lang="en-US" sz="2400" b="1" dirty="0">
                <a:solidFill>
                  <a:schemeClr val="bg2">
                    <a:lumMod val="10000"/>
                  </a:schemeClr>
                </a:solidFill>
                <a:latin typeface="Century Gothic" pitchFamily="34" charset="0"/>
              </a:rPr>
              <a:t>approach?</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Contd</a:t>
            </a:r>
            <a:endParaRPr lang="en-US" dirty="0"/>
          </a:p>
        </p:txBody>
      </p:sp>
      <p:pic>
        <p:nvPicPr>
          <p:cNvPr id="16386" name="Picture 2"/>
          <p:cNvPicPr>
            <a:picLocks noGrp="1" noChangeAspect="1" noChangeArrowheads="1"/>
          </p:cNvPicPr>
          <p:nvPr>
            <p:ph sz="quarter" idx="1"/>
          </p:nvPr>
        </p:nvPicPr>
        <p:blipFill>
          <a:blip r:embed="rId2" cstate="print"/>
          <a:srcRect l="22113" t="26667" r="17916" b="8333"/>
          <a:stretch>
            <a:fillRect/>
          </a:stretch>
        </p:blipFill>
        <p:spPr bwMode="auto">
          <a:xfrm>
            <a:off x="838200" y="1600200"/>
            <a:ext cx="7848600" cy="4782741"/>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CAUSES</a:t>
            </a:r>
          </a:p>
        </p:txBody>
      </p:sp>
      <p:pic>
        <p:nvPicPr>
          <p:cNvPr id="17410" name="Picture 2"/>
          <p:cNvPicPr>
            <a:picLocks noGrp="1" noChangeAspect="1" noChangeArrowheads="1"/>
          </p:cNvPicPr>
          <p:nvPr>
            <p:ph sz="quarter" idx="1"/>
          </p:nvPr>
        </p:nvPicPr>
        <p:blipFill>
          <a:blip r:embed="rId2" cstate="print"/>
          <a:srcRect l="21176" t="26597" r="18853" b="13403"/>
          <a:stretch>
            <a:fillRect/>
          </a:stretch>
        </p:blipFill>
        <p:spPr bwMode="auto">
          <a:xfrm>
            <a:off x="829735" y="1752601"/>
            <a:ext cx="7399865" cy="4162424"/>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PRENATAL CAUSES</a:t>
            </a:r>
          </a:p>
        </p:txBody>
      </p:sp>
      <p:pic>
        <p:nvPicPr>
          <p:cNvPr id="18434" name="Picture 2"/>
          <p:cNvPicPr>
            <a:picLocks noGrp="1" noChangeAspect="1" noChangeArrowheads="1"/>
          </p:cNvPicPr>
          <p:nvPr>
            <p:ph sz="quarter" idx="1"/>
          </p:nvPr>
        </p:nvPicPr>
        <p:blipFill>
          <a:blip r:embed="rId2" cstate="print"/>
          <a:srcRect l="21176" t="19931" r="17916" b="13403"/>
          <a:stretch>
            <a:fillRect/>
          </a:stretch>
        </p:blipFill>
        <p:spPr bwMode="auto">
          <a:xfrm>
            <a:off x="1066800" y="1688123"/>
            <a:ext cx="7162800" cy="4407877"/>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9458" name="Picture 2"/>
          <p:cNvPicPr>
            <a:picLocks noGrp="1" noChangeAspect="1" noChangeArrowheads="1"/>
          </p:cNvPicPr>
          <p:nvPr>
            <p:ph sz="quarter" idx="1"/>
          </p:nvPr>
        </p:nvPicPr>
        <p:blipFill>
          <a:blip r:embed="rId2" cstate="print"/>
          <a:srcRect l="21176" t="13264" r="17916" b="8403"/>
          <a:stretch>
            <a:fillRect/>
          </a:stretch>
        </p:blipFill>
        <p:spPr bwMode="auto">
          <a:xfrm>
            <a:off x="1219200" y="1524000"/>
            <a:ext cx="6629400" cy="4793566"/>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482" name="Picture 2"/>
          <p:cNvPicPr>
            <a:picLocks noGrp="1" noChangeAspect="1" noChangeArrowheads="1"/>
          </p:cNvPicPr>
          <p:nvPr>
            <p:ph sz="quarter" idx="1"/>
          </p:nvPr>
        </p:nvPicPr>
        <p:blipFill>
          <a:blip r:embed="rId2" cstate="print"/>
          <a:srcRect l="22113" t="28264" r="18853" b="16736"/>
          <a:stretch>
            <a:fillRect/>
          </a:stretch>
        </p:blipFill>
        <p:spPr bwMode="auto">
          <a:xfrm>
            <a:off x="471055" y="1752601"/>
            <a:ext cx="8291945" cy="4343400"/>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1506" name="Picture 2"/>
          <p:cNvPicPr>
            <a:picLocks noGrp="1" noChangeAspect="1" noChangeArrowheads="1"/>
          </p:cNvPicPr>
          <p:nvPr>
            <p:ph sz="quarter" idx="1"/>
          </p:nvPr>
        </p:nvPicPr>
        <p:blipFill>
          <a:blip r:embed="rId2" cstate="print"/>
          <a:srcRect l="20239" t="13264" r="19790" b="6736"/>
          <a:stretch>
            <a:fillRect/>
          </a:stretch>
        </p:blipFill>
        <p:spPr bwMode="auto">
          <a:xfrm>
            <a:off x="1524000" y="1657350"/>
            <a:ext cx="6324600" cy="4743450"/>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Grp="1" noChangeAspect="1" noChangeArrowheads="1"/>
          </p:cNvPicPr>
          <p:nvPr>
            <p:ph sz="quarter" idx="1"/>
          </p:nvPr>
        </p:nvPicPr>
        <p:blipFill>
          <a:blip r:embed="rId2" cstate="print"/>
          <a:srcRect l="20239" t="13264" r="17916" b="6736"/>
          <a:stretch>
            <a:fillRect/>
          </a:stretch>
        </p:blipFill>
        <p:spPr bwMode="auto">
          <a:xfrm>
            <a:off x="533400" y="443345"/>
            <a:ext cx="8086724" cy="5881255"/>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CHILDHOOD CAUSES</a:t>
            </a:r>
          </a:p>
        </p:txBody>
      </p:sp>
      <p:pic>
        <p:nvPicPr>
          <p:cNvPr id="23554" name="Picture 2"/>
          <p:cNvPicPr>
            <a:picLocks noGrp="1" noChangeAspect="1" noChangeArrowheads="1"/>
          </p:cNvPicPr>
          <p:nvPr>
            <p:ph sz="quarter" idx="1"/>
          </p:nvPr>
        </p:nvPicPr>
        <p:blipFill>
          <a:blip r:embed="rId2" cstate="print"/>
          <a:srcRect l="20239" t="21066" r="19790" b="6736"/>
          <a:stretch>
            <a:fillRect/>
          </a:stretch>
        </p:blipFill>
        <p:spPr bwMode="auto">
          <a:xfrm>
            <a:off x="914400" y="1552575"/>
            <a:ext cx="7162800" cy="4848225"/>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DISABILITY </a:t>
            </a:r>
          </a:p>
        </p:txBody>
      </p:sp>
      <p:graphicFrame>
        <p:nvGraphicFramePr>
          <p:cNvPr id="5" name="Content Placeholder 4"/>
          <p:cNvGraphicFramePr>
            <a:graphicFrameLocks noGrp="1"/>
          </p:cNvGraphicFramePr>
          <p:nvPr>
            <p:ph sz="quarter" idx="1"/>
          </p:nvPr>
        </p:nvGraphicFramePr>
        <p:xfrm>
          <a:off x="301625" y="1527174"/>
          <a:ext cx="8504238" cy="47974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PHYSICAL DISABILITY </a:t>
            </a:r>
          </a:p>
        </p:txBody>
      </p:sp>
      <p:sp>
        <p:nvSpPr>
          <p:cNvPr id="3" name="Content Placeholder 2"/>
          <p:cNvSpPr>
            <a:spLocks noGrp="1"/>
          </p:cNvSpPr>
          <p:nvPr>
            <p:ph sz="quarter" idx="1"/>
          </p:nvPr>
        </p:nvSpPr>
        <p:spPr/>
        <p:txBody>
          <a:bodyPr>
            <a:normAutofit/>
          </a:bodyPr>
          <a:lstStyle/>
          <a:p>
            <a:pPr algn="just"/>
            <a:r>
              <a:rPr lang="en-US" sz="3600" dirty="0"/>
              <a:t>Physical disabilities may affect, either temporarily or permanently, a person’s physical capacity and/or mobility.</a:t>
            </a:r>
          </a:p>
          <a:p>
            <a:pPr algn="just"/>
            <a:r>
              <a:rPr lang="en-US" sz="3600" dirty="0"/>
              <a:t>There are may different causes of physical disabilities but they can include inherited or genetic disorders, serious illnesses, and injury.</a:t>
            </a:r>
          </a:p>
          <a:p>
            <a:pPr algn="just"/>
            <a:endParaRPr lang="en-US" sz="36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191004hcdisabilities-stock.jpg"/>
          <p:cNvPicPr>
            <a:picLocks noGrp="1" noChangeAspect="1"/>
          </p:cNvPicPr>
          <p:nvPr>
            <p:ph sz="quarter" idx="1"/>
          </p:nvPr>
        </p:nvPicPr>
        <p:blipFill>
          <a:blip r:embed="rId2" cstate="print"/>
          <a:stretch>
            <a:fillRect/>
          </a:stretch>
        </p:blipFill>
        <p:spPr>
          <a:xfrm>
            <a:off x="609600" y="1676400"/>
            <a:ext cx="4002649" cy="2670175"/>
          </a:xfrm>
          <a:prstGeom prst="roundRect">
            <a:avLst/>
          </a:prstGeom>
          <a:ln>
            <a:solidFill>
              <a:schemeClr val="bg2">
                <a:lumMod val="25000"/>
              </a:schemeClr>
            </a:solidFill>
          </a:ln>
        </p:spPr>
      </p:pic>
      <p:pic>
        <p:nvPicPr>
          <p:cNvPr id="5" name="Picture 4" descr="cropped-cropped-cropped-dredf-3-2.png"/>
          <p:cNvPicPr>
            <a:picLocks noChangeAspect="1"/>
          </p:cNvPicPr>
          <p:nvPr/>
        </p:nvPicPr>
        <p:blipFill>
          <a:blip r:embed="rId3" cstate="print"/>
          <a:srcRect r="16057"/>
          <a:stretch>
            <a:fillRect/>
          </a:stretch>
        </p:blipFill>
        <p:spPr>
          <a:xfrm>
            <a:off x="4724400" y="3200400"/>
            <a:ext cx="3886200" cy="2993989"/>
          </a:xfrm>
          <a:prstGeom prst="roundRect">
            <a:avLst/>
          </a:prstGeom>
          <a:ln>
            <a:solidFill>
              <a:schemeClr val="bg2">
                <a:lumMod val="25000"/>
              </a:schemeClr>
            </a:solidFill>
          </a:ln>
        </p:spPr>
      </p:pic>
      <p:sp>
        <p:nvSpPr>
          <p:cNvPr id="6" name="TextBox 5"/>
          <p:cNvSpPr txBox="1"/>
          <p:nvPr/>
        </p:nvSpPr>
        <p:spPr>
          <a:xfrm>
            <a:off x="1905000" y="4763869"/>
            <a:ext cx="2417650" cy="646331"/>
          </a:xfrm>
          <a:prstGeom prst="rect">
            <a:avLst/>
          </a:prstGeom>
          <a:noFill/>
        </p:spPr>
        <p:txBody>
          <a:bodyPr wrap="none" rtlCol="0">
            <a:spAutoFit/>
          </a:bodyPr>
          <a:lstStyle/>
          <a:p>
            <a:r>
              <a:rPr lang="en-US" dirty="0"/>
              <a:t>Hospitals &amp; </a:t>
            </a:r>
          </a:p>
          <a:p>
            <a:r>
              <a:rPr lang="en-US" dirty="0"/>
              <a:t>Society  / community </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PHYSICAL DISABILITY </a:t>
            </a:r>
          </a:p>
        </p:txBody>
      </p:sp>
      <p:sp>
        <p:nvSpPr>
          <p:cNvPr id="3" name="Content Placeholder 2"/>
          <p:cNvSpPr>
            <a:spLocks noGrp="1"/>
          </p:cNvSpPr>
          <p:nvPr>
            <p:ph sz="quarter" idx="1"/>
          </p:nvPr>
        </p:nvSpPr>
        <p:spPr/>
        <p:txBody>
          <a:bodyPr>
            <a:normAutofit lnSpcReduction="10000"/>
          </a:bodyPr>
          <a:lstStyle/>
          <a:p>
            <a:r>
              <a:rPr lang="en-US" b="1" dirty="0"/>
              <a:t>Acquired brain injury</a:t>
            </a:r>
          </a:p>
          <a:p>
            <a:r>
              <a:rPr lang="en-US" b="1" dirty="0"/>
              <a:t>Spinal cord injury (SCI)</a:t>
            </a:r>
          </a:p>
          <a:p>
            <a:r>
              <a:rPr lang="en-US" b="1" dirty="0" err="1"/>
              <a:t>Spina</a:t>
            </a:r>
            <a:r>
              <a:rPr lang="en-US" b="1" dirty="0"/>
              <a:t> bifida</a:t>
            </a:r>
          </a:p>
          <a:p>
            <a:r>
              <a:rPr lang="en-US" b="1" dirty="0"/>
              <a:t>Cerebral palsy</a:t>
            </a:r>
          </a:p>
          <a:p>
            <a:r>
              <a:rPr lang="en-US" b="1" dirty="0"/>
              <a:t>Multiple sclerosis (MS)</a:t>
            </a:r>
          </a:p>
          <a:p>
            <a:r>
              <a:rPr lang="en-US" b="1" dirty="0"/>
              <a:t>Muscular dystrophy</a:t>
            </a:r>
          </a:p>
          <a:p>
            <a:r>
              <a:rPr lang="en-US" b="1" dirty="0"/>
              <a:t>Leprosy cured persons</a:t>
            </a:r>
          </a:p>
          <a:p>
            <a:r>
              <a:rPr lang="en-US" b="1" dirty="0" err="1"/>
              <a:t>Parkinsons</a:t>
            </a:r>
            <a:r>
              <a:rPr lang="en-US" b="1" dirty="0"/>
              <a:t> disease</a:t>
            </a:r>
          </a:p>
          <a:p>
            <a:r>
              <a:rPr lang="en-US" b="1" dirty="0"/>
              <a:t>Chronic Neurological conditions – stroke, </a:t>
            </a:r>
            <a:r>
              <a:rPr lang="en-US" b="1" dirty="0" err="1"/>
              <a:t>dystonia</a:t>
            </a:r>
            <a:r>
              <a:rPr lang="en-US" b="1" dirty="0"/>
              <a:t>, stroke</a:t>
            </a:r>
            <a:endParaRPr lang="en-US" dirty="0"/>
          </a:p>
          <a:p>
            <a:endParaRPr lang="en-US" b="1" dirty="0"/>
          </a:p>
          <a:p>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SENSORY DISABILITY </a:t>
            </a:r>
          </a:p>
        </p:txBody>
      </p:sp>
      <p:sp>
        <p:nvSpPr>
          <p:cNvPr id="3" name="Content Placeholder 2"/>
          <p:cNvSpPr>
            <a:spLocks noGrp="1"/>
          </p:cNvSpPr>
          <p:nvPr>
            <p:ph sz="quarter" idx="1"/>
          </p:nvPr>
        </p:nvSpPr>
        <p:spPr/>
        <p:txBody>
          <a:bodyPr/>
          <a:lstStyle/>
          <a:p>
            <a:r>
              <a:rPr lang="en-US" dirty="0"/>
              <a:t>A sensory disability is a disability of the senses (e.g. sight, hearing, smell, touch, taste).</a:t>
            </a:r>
          </a:p>
          <a:p>
            <a:r>
              <a:rPr lang="en-US" b="1" dirty="0"/>
              <a:t>Autism spectrum disorder (ASD)</a:t>
            </a:r>
          </a:p>
          <a:p>
            <a:r>
              <a:rPr lang="en-US" b="1" dirty="0"/>
              <a:t>Blindness and low vision</a:t>
            </a:r>
          </a:p>
          <a:p>
            <a:r>
              <a:rPr lang="en-US" b="1" dirty="0"/>
              <a:t>Hearing loss and deafness</a:t>
            </a:r>
            <a:endParaRPr lang="en-US" dirty="0"/>
          </a:p>
          <a:p>
            <a:r>
              <a:rPr lang="en-US" b="1" dirty="0"/>
              <a:t>Speech and Language disability </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INTELLECTUAL DISABILITY</a:t>
            </a:r>
          </a:p>
        </p:txBody>
      </p:sp>
      <p:sp>
        <p:nvSpPr>
          <p:cNvPr id="3" name="Content Placeholder 2"/>
          <p:cNvSpPr>
            <a:spLocks noGrp="1"/>
          </p:cNvSpPr>
          <p:nvPr>
            <p:ph sz="quarter" idx="1"/>
          </p:nvPr>
        </p:nvSpPr>
        <p:spPr/>
        <p:txBody>
          <a:bodyPr/>
          <a:lstStyle/>
          <a:p>
            <a:r>
              <a:rPr lang="en-US" dirty="0"/>
              <a:t>An intellectual disability may mean difficulty communicating, learning, and retaining information.</a:t>
            </a:r>
          </a:p>
          <a:p>
            <a:r>
              <a:rPr lang="en-US" b="1" dirty="0"/>
              <a:t>Fragile X syndrome</a:t>
            </a:r>
          </a:p>
          <a:p>
            <a:r>
              <a:rPr lang="en-US" dirty="0"/>
              <a:t>Down syndrome</a:t>
            </a:r>
          </a:p>
          <a:p>
            <a:r>
              <a:rPr lang="en-US" dirty="0"/>
              <a:t>Developmental delay</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MENTAL ILLNESS</a:t>
            </a:r>
          </a:p>
        </p:txBody>
      </p:sp>
      <p:sp>
        <p:nvSpPr>
          <p:cNvPr id="3" name="Content Placeholder 2"/>
          <p:cNvSpPr>
            <a:spLocks noGrp="1"/>
          </p:cNvSpPr>
          <p:nvPr>
            <p:ph sz="quarter" idx="1"/>
          </p:nvPr>
        </p:nvSpPr>
        <p:spPr/>
        <p:txBody>
          <a:bodyPr/>
          <a:lstStyle/>
          <a:p>
            <a:r>
              <a:rPr lang="en-US" dirty="0"/>
              <a:t>Different types of mental illness affect a person's thinking, emotional state and </a:t>
            </a:r>
            <a:r>
              <a:rPr lang="en-US" dirty="0" err="1"/>
              <a:t>behaviours</a:t>
            </a:r>
            <a:r>
              <a:rPr lang="en-US" dirty="0"/>
              <a:t>.</a:t>
            </a:r>
          </a:p>
          <a:p>
            <a:r>
              <a:rPr lang="en-US" b="1" dirty="0"/>
              <a:t>Bipolar disorder</a:t>
            </a:r>
          </a:p>
          <a:p>
            <a:r>
              <a:rPr lang="en-US" b="1" dirty="0"/>
              <a:t>Depression</a:t>
            </a:r>
          </a:p>
          <a:p>
            <a:r>
              <a:rPr lang="en-US" b="1" dirty="0"/>
              <a:t>Anxiety disorders</a:t>
            </a:r>
          </a:p>
          <a:p>
            <a:r>
              <a:rPr lang="en-US" b="1" dirty="0" err="1"/>
              <a:t>Schizophreni</a:t>
            </a:r>
            <a:endParaRPr lang="en-US" b="1" dirty="0"/>
          </a:p>
          <a:p>
            <a:r>
              <a:rPr lang="en-US" b="1" dirty="0"/>
              <a:t>Post-traumatic stress disorder (PTSD)</a:t>
            </a:r>
          </a:p>
          <a:p>
            <a:r>
              <a:rPr lang="en-US" dirty="0"/>
              <a:t>Mental Retardation </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Others </a:t>
            </a:r>
          </a:p>
        </p:txBody>
      </p:sp>
      <p:sp>
        <p:nvSpPr>
          <p:cNvPr id="3" name="Content Placeholder 2"/>
          <p:cNvSpPr>
            <a:spLocks noGrp="1"/>
          </p:cNvSpPr>
          <p:nvPr>
            <p:ph sz="quarter" idx="1"/>
          </p:nvPr>
        </p:nvSpPr>
        <p:spPr/>
        <p:txBody>
          <a:bodyPr/>
          <a:lstStyle/>
          <a:p>
            <a:r>
              <a:rPr lang="en-US" dirty="0"/>
              <a:t>Dwarfism </a:t>
            </a:r>
          </a:p>
          <a:p>
            <a:r>
              <a:rPr lang="en-US" dirty="0" err="1"/>
              <a:t>Thalasemia</a:t>
            </a:r>
            <a:endParaRPr lang="en-US" dirty="0"/>
          </a:p>
          <a:p>
            <a:r>
              <a:rPr lang="en-US" dirty="0"/>
              <a:t>Hemophilia</a:t>
            </a:r>
          </a:p>
          <a:p>
            <a:r>
              <a:rPr lang="en-US" dirty="0"/>
              <a:t>Sickle cell disease</a:t>
            </a:r>
          </a:p>
          <a:p>
            <a:r>
              <a:rPr lang="en-US" dirty="0"/>
              <a:t>Acid attack victims</a:t>
            </a:r>
          </a:p>
          <a:p>
            <a:pPr>
              <a:buNone/>
            </a:pPr>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PREVENTION</a:t>
            </a:r>
          </a:p>
        </p:txBody>
      </p:sp>
      <p:pic>
        <p:nvPicPr>
          <p:cNvPr id="24578" name="Picture 2"/>
          <p:cNvPicPr>
            <a:picLocks noGrp="1" noChangeAspect="1" noChangeArrowheads="1"/>
          </p:cNvPicPr>
          <p:nvPr>
            <p:ph sz="quarter" idx="1"/>
          </p:nvPr>
        </p:nvPicPr>
        <p:blipFill>
          <a:blip r:embed="rId2" cstate="print"/>
          <a:srcRect l="28010" t="27085" r="24749" b="6736"/>
          <a:stretch>
            <a:fillRect/>
          </a:stretch>
        </p:blipFill>
        <p:spPr bwMode="auto">
          <a:xfrm>
            <a:off x="1524000" y="1828800"/>
            <a:ext cx="5653358" cy="4452669"/>
          </a:xfrm>
          <a:prstGeom prst="rect">
            <a:avLst/>
          </a:prstGeom>
          <a:noFill/>
          <a:ln w="9525">
            <a:noFill/>
            <a:miter lim="800000"/>
            <a:headEnd/>
            <a:tailEnd/>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PREVENTION </a:t>
            </a:r>
          </a:p>
        </p:txBody>
      </p:sp>
      <p:pic>
        <p:nvPicPr>
          <p:cNvPr id="25602" name="Picture 2"/>
          <p:cNvPicPr>
            <a:picLocks noGrp="1" noChangeAspect="1" noChangeArrowheads="1"/>
          </p:cNvPicPr>
          <p:nvPr>
            <p:ph sz="quarter" idx="1"/>
          </p:nvPr>
        </p:nvPicPr>
        <p:blipFill>
          <a:blip r:embed="rId2" cstate="print"/>
          <a:srcRect l="20239" t="23264" r="17916" b="8403"/>
          <a:stretch>
            <a:fillRect/>
          </a:stretch>
        </p:blipFill>
        <p:spPr bwMode="auto">
          <a:xfrm>
            <a:off x="838200" y="1786083"/>
            <a:ext cx="7239000" cy="4496954"/>
          </a:xfrm>
          <a:prstGeom prst="rect">
            <a:avLst/>
          </a:prstGeom>
          <a:noFill/>
          <a:ln w="9525">
            <a:noFill/>
            <a:miter lim="800000"/>
            <a:headEnd/>
            <a:tailEnd/>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6626" name="Picture 2"/>
          <p:cNvPicPr>
            <a:picLocks noGrp="1" noChangeAspect="1" noChangeArrowheads="1"/>
          </p:cNvPicPr>
          <p:nvPr>
            <p:ph sz="quarter" idx="1"/>
          </p:nvPr>
        </p:nvPicPr>
        <p:blipFill>
          <a:blip r:embed="rId2" cstate="print"/>
          <a:srcRect l="21176" t="18264" r="19790" b="23403"/>
          <a:stretch>
            <a:fillRect/>
          </a:stretch>
        </p:blipFill>
        <p:spPr bwMode="auto">
          <a:xfrm>
            <a:off x="685799" y="1684866"/>
            <a:ext cx="8077201" cy="4487333"/>
          </a:xfrm>
          <a:prstGeom prst="rect">
            <a:avLst/>
          </a:prstGeom>
          <a:noFill/>
          <a:ln w="9525">
            <a:noFill/>
            <a:miter lim="800000"/>
            <a:headEnd/>
            <a:tailEnd/>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Grp="1" noChangeAspect="1" noChangeArrowheads="1"/>
          </p:cNvPicPr>
          <p:nvPr>
            <p:ph sz="quarter" idx="1"/>
          </p:nvPr>
        </p:nvPicPr>
        <p:blipFill>
          <a:blip r:embed="rId2" cstate="print"/>
          <a:srcRect l="22113" t="24930" r="19790" b="18403"/>
          <a:stretch>
            <a:fillRect/>
          </a:stretch>
        </p:blipFill>
        <p:spPr bwMode="auto">
          <a:xfrm>
            <a:off x="609601" y="1747684"/>
            <a:ext cx="7929282" cy="4348316"/>
          </a:xfrm>
          <a:prstGeom prst="rect">
            <a:avLst/>
          </a:prstGeom>
          <a:noFill/>
          <a:ln w="9525">
            <a:noFill/>
            <a:miter lim="800000"/>
            <a:headEnd/>
            <a:tailEnd/>
          </a:ln>
        </p:spPr>
      </p:pic>
      <p:pic>
        <p:nvPicPr>
          <p:cNvPr id="5" name="Picture 2"/>
          <p:cNvPicPr>
            <a:picLocks noChangeAspect="1" noChangeArrowheads="1"/>
          </p:cNvPicPr>
          <p:nvPr/>
        </p:nvPicPr>
        <p:blipFill>
          <a:blip r:embed="rId2" cstate="print"/>
          <a:srcRect l="22113" t="19930" r="17916" b="74514"/>
          <a:stretch>
            <a:fillRect/>
          </a:stretch>
        </p:blipFill>
        <p:spPr bwMode="auto">
          <a:xfrm>
            <a:off x="2286000" y="533400"/>
            <a:ext cx="4876800" cy="381000"/>
          </a:xfrm>
          <a:prstGeom prst="rect">
            <a:avLst/>
          </a:prstGeom>
          <a:noFill/>
          <a:ln w="9525">
            <a:noFill/>
            <a:miter lim="800000"/>
            <a:headEnd/>
            <a:tailEnd/>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TERITIARY PREVENTION </a:t>
            </a:r>
          </a:p>
        </p:txBody>
      </p:sp>
      <p:pic>
        <p:nvPicPr>
          <p:cNvPr id="28674" name="Picture 2"/>
          <p:cNvPicPr>
            <a:picLocks noGrp="1" noChangeAspect="1" noChangeArrowheads="1"/>
          </p:cNvPicPr>
          <p:nvPr>
            <p:ph sz="quarter" idx="1"/>
          </p:nvPr>
        </p:nvPicPr>
        <p:blipFill>
          <a:blip r:embed="rId2" cstate="print"/>
          <a:srcRect l="21176" t="24931" r="18853" b="6736"/>
          <a:stretch>
            <a:fillRect/>
          </a:stretch>
        </p:blipFill>
        <p:spPr bwMode="auto">
          <a:xfrm>
            <a:off x="762000" y="1600200"/>
            <a:ext cx="7685049" cy="4923234"/>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lstStyle/>
          <a:p>
            <a:endParaRPr lang="en-US" dirty="0"/>
          </a:p>
        </p:txBody>
      </p:sp>
      <p:pic>
        <p:nvPicPr>
          <p:cNvPr id="1026" name="Picture 2"/>
          <p:cNvPicPr>
            <a:picLocks noChangeAspect="1" noChangeArrowheads="1"/>
          </p:cNvPicPr>
          <p:nvPr/>
        </p:nvPicPr>
        <p:blipFill>
          <a:blip r:embed="rId2" cstate="print"/>
          <a:srcRect l="18155" t="14583" r="19180" b="18033"/>
          <a:stretch>
            <a:fillRect/>
          </a:stretch>
        </p:blipFill>
        <p:spPr bwMode="auto">
          <a:xfrm>
            <a:off x="609600" y="1524000"/>
            <a:ext cx="7964054" cy="4814796"/>
          </a:xfrm>
          <a:prstGeom prst="rect">
            <a:avLst/>
          </a:prstGeom>
          <a:noFill/>
          <a:ln w="9525">
            <a:noFill/>
            <a:miter lim="800000"/>
            <a:headEnd/>
            <a:tailEnd/>
          </a:ln>
        </p:spPr>
      </p:pic>
      <p:sp>
        <p:nvSpPr>
          <p:cNvPr id="5" name="TextBox 4"/>
          <p:cNvSpPr txBox="1"/>
          <p:nvPr/>
        </p:nvSpPr>
        <p:spPr>
          <a:xfrm>
            <a:off x="2540563" y="304800"/>
            <a:ext cx="4012637" cy="646331"/>
          </a:xfrm>
          <a:prstGeom prst="rect">
            <a:avLst/>
          </a:prstGeom>
          <a:noFill/>
        </p:spPr>
        <p:txBody>
          <a:bodyPr wrap="none" rtlCol="0">
            <a:spAutoFit/>
          </a:bodyPr>
          <a:lstStyle/>
          <a:p>
            <a:r>
              <a:rPr lang="en-US" sz="3600" dirty="0"/>
              <a:t>GLOBAL TRENDS</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063F78C-FE4D-31D7-CBEB-27DD00E90C52}"/>
              </a:ext>
            </a:extLst>
          </p:cNvPr>
          <p:cNvSpPr>
            <a:spLocks noGrp="1"/>
          </p:cNvSpPr>
          <p:nvPr>
            <p:ph type="title"/>
          </p:nvPr>
        </p:nvSpPr>
        <p:spPr/>
        <p:txBody>
          <a:bodyPr/>
          <a:lstStyle/>
          <a:p>
            <a:endParaRPr lang="en-IN"/>
          </a:p>
        </p:txBody>
      </p:sp>
      <p:pic>
        <p:nvPicPr>
          <p:cNvPr id="5" name="Content Placeholder 4">
            <a:extLst>
              <a:ext uri="{FF2B5EF4-FFF2-40B4-BE49-F238E27FC236}">
                <a16:creationId xmlns:a16="http://schemas.microsoft.com/office/drawing/2014/main" xmlns="" id="{DAFA5C7F-BF36-2612-31F8-4139F36468E0}"/>
              </a:ext>
            </a:extLst>
          </p:cNvPr>
          <p:cNvPicPr>
            <a:picLocks noGrp="1" noChangeAspect="1"/>
          </p:cNvPicPr>
          <p:nvPr>
            <p:ph sz="quarter" idx="1"/>
          </p:nvPr>
        </p:nvPicPr>
        <p:blipFill>
          <a:blip r:embed="rId2"/>
          <a:stretch>
            <a:fillRect/>
          </a:stretch>
        </p:blipFill>
        <p:spPr>
          <a:xfrm>
            <a:off x="301625" y="2279128"/>
            <a:ext cx="8504238" cy="3068094"/>
          </a:xfrm>
        </p:spPr>
      </p:pic>
    </p:spTree>
    <p:extLst>
      <p:ext uri="{BB962C8B-B14F-4D97-AF65-F5344CB8AC3E}">
        <p14:creationId xmlns:p14="http://schemas.microsoft.com/office/powerpoint/2010/main" xmlns="" val="40869930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29381D1-D913-3BCE-C797-BD3FB491C5E3}"/>
              </a:ext>
            </a:extLst>
          </p:cNvPr>
          <p:cNvSpPr>
            <a:spLocks noGrp="1"/>
          </p:cNvSpPr>
          <p:nvPr>
            <p:ph type="title"/>
          </p:nvPr>
        </p:nvSpPr>
        <p:spPr/>
        <p:txBody>
          <a:bodyPr/>
          <a:lstStyle/>
          <a:p>
            <a:r>
              <a:rPr lang="en-US" dirty="0"/>
              <a:t>Physical Rehab Strategies</a:t>
            </a:r>
            <a:endParaRPr lang="en-IN" dirty="0"/>
          </a:p>
        </p:txBody>
      </p:sp>
      <p:sp>
        <p:nvSpPr>
          <p:cNvPr id="3" name="Content Placeholder 2">
            <a:extLst>
              <a:ext uri="{FF2B5EF4-FFF2-40B4-BE49-F238E27FC236}">
                <a16:creationId xmlns:a16="http://schemas.microsoft.com/office/drawing/2014/main" xmlns="" id="{AE2CC04F-B4D4-D628-F4ED-A20329ECE081}"/>
              </a:ext>
            </a:extLst>
          </p:cNvPr>
          <p:cNvSpPr>
            <a:spLocks noGrp="1"/>
          </p:cNvSpPr>
          <p:nvPr>
            <p:ph sz="quarter" idx="1"/>
          </p:nvPr>
        </p:nvSpPr>
        <p:spPr/>
        <p:txBody>
          <a:bodyPr/>
          <a:lstStyle/>
          <a:p>
            <a:r>
              <a:rPr lang="en-US" dirty="0"/>
              <a:t>Early Detection &amp; Prevention</a:t>
            </a:r>
          </a:p>
          <a:p>
            <a:r>
              <a:rPr lang="en-US" dirty="0"/>
              <a:t>Counseling &amp; Medical Rehab</a:t>
            </a:r>
          </a:p>
          <a:p>
            <a:r>
              <a:rPr lang="en-US" dirty="0"/>
              <a:t>DDRC &amp; ASHA workers</a:t>
            </a:r>
          </a:p>
          <a:p>
            <a:r>
              <a:rPr lang="en-US" dirty="0"/>
              <a:t>Assistive devices</a:t>
            </a:r>
          </a:p>
          <a:p>
            <a:r>
              <a:rPr lang="en-US" dirty="0"/>
              <a:t>Development of Rehab professionals </a:t>
            </a:r>
            <a:endParaRPr lang="en-IN" dirty="0"/>
          </a:p>
        </p:txBody>
      </p:sp>
    </p:spTree>
    <p:extLst>
      <p:ext uri="{BB962C8B-B14F-4D97-AF65-F5344CB8AC3E}">
        <p14:creationId xmlns:p14="http://schemas.microsoft.com/office/powerpoint/2010/main" xmlns="" val="94267860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4C92D12-CE17-A86D-727E-371D8DD9A3DA}"/>
              </a:ext>
            </a:extLst>
          </p:cNvPr>
          <p:cNvSpPr>
            <a:spLocks noGrp="1"/>
          </p:cNvSpPr>
          <p:nvPr>
            <p:ph type="title"/>
          </p:nvPr>
        </p:nvSpPr>
        <p:spPr/>
        <p:txBody>
          <a:bodyPr/>
          <a:lstStyle/>
          <a:p>
            <a:r>
              <a:rPr lang="en-US" dirty="0"/>
              <a:t>Educational Rehab</a:t>
            </a:r>
            <a:endParaRPr lang="en-IN" dirty="0"/>
          </a:p>
        </p:txBody>
      </p:sp>
      <p:sp>
        <p:nvSpPr>
          <p:cNvPr id="3" name="Content Placeholder 2">
            <a:extLst>
              <a:ext uri="{FF2B5EF4-FFF2-40B4-BE49-F238E27FC236}">
                <a16:creationId xmlns:a16="http://schemas.microsoft.com/office/drawing/2014/main" xmlns="" id="{57C5886D-5FFF-7B3B-7FBA-E350E4D5689E}"/>
              </a:ext>
            </a:extLst>
          </p:cNvPr>
          <p:cNvSpPr>
            <a:spLocks noGrp="1"/>
          </p:cNvSpPr>
          <p:nvPr>
            <p:ph sz="quarter" idx="1"/>
          </p:nvPr>
        </p:nvSpPr>
        <p:spPr/>
        <p:txBody>
          <a:bodyPr>
            <a:normAutofit/>
          </a:bodyPr>
          <a:lstStyle/>
          <a:p>
            <a:r>
              <a:rPr lang="en-US" dirty="0"/>
              <a:t>Article – 21A  Fundamental Right - Education </a:t>
            </a:r>
          </a:p>
          <a:p>
            <a:r>
              <a:rPr lang="en-US" dirty="0"/>
              <a:t>Section 26 of PWD act free and compulsory education - minimum age of 18 years. </a:t>
            </a:r>
          </a:p>
          <a:p>
            <a:r>
              <a:rPr lang="en-US" dirty="0"/>
              <a:t>Sarva Shiksha Abhiyan (SSA) launched by the Government has the goal of eight years of elementary schooling for all children including children with disabilities in the age group of 6-14 years.</a:t>
            </a:r>
          </a:p>
          <a:p>
            <a:r>
              <a:rPr lang="en-US" dirty="0"/>
              <a:t> Children with disabilities in the age group of 15-18 years are provided free education under Integrated Education for Disabled Children (IEDC) Scheme.</a:t>
            </a:r>
            <a:endParaRPr lang="en-IN" dirty="0"/>
          </a:p>
        </p:txBody>
      </p:sp>
    </p:spTree>
    <p:extLst>
      <p:ext uri="{BB962C8B-B14F-4D97-AF65-F5344CB8AC3E}">
        <p14:creationId xmlns:p14="http://schemas.microsoft.com/office/powerpoint/2010/main" xmlns="" val="176365012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662646A-3420-F9F7-7E7E-F54F63767A9A}"/>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xmlns="" id="{400B9604-CFF7-F1B3-B7C6-397D964F688F}"/>
              </a:ext>
            </a:extLst>
          </p:cNvPr>
          <p:cNvSpPr>
            <a:spLocks noGrp="1"/>
          </p:cNvSpPr>
          <p:nvPr>
            <p:ph sz="quarter" idx="1"/>
          </p:nvPr>
        </p:nvSpPr>
        <p:spPr/>
        <p:txBody>
          <a:bodyPr/>
          <a:lstStyle/>
          <a:p>
            <a:r>
              <a:rPr lang="en-US" dirty="0"/>
              <a:t>Open learning system and open schools, alternative schooling, distance education, special schools, wherever necessary home based education, itinerant teacher model, remedial teaching, part time classes, Community Based Rehabilitation (CBR) and vocational education</a:t>
            </a:r>
            <a:endParaRPr lang="en-IN" dirty="0"/>
          </a:p>
        </p:txBody>
      </p:sp>
    </p:spTree>
    <p:extLst>
      <p:ext uri="{BB962C8B-B14F-4D97-AF65-F5344CB8AC3E}">
        <p14:creationId xmlns:p14="http://schemas.microsoft.com/office/powerpoint/2010/main" xmlns="" val="264956311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926C200-0D86-4803-47DC-10A35AE1EC61}"/>
              </a:ext>
            </a:extLst>
          </p:cNvPr>
          <p:cNvSpPr>
            <a:spLocks noGrp="1"/>
          </p:cNvSpPr>
          <p:nvPr>
            <p:ph type="title"/>
          </p:nvPr>
        </p:nvSpPr>
        <p:spPr/>
        <p:txBody>
          <a:bodyPr/>
          <a:lstStyle/>
          <a:p>
            <a:r>
              <a:rPr lang="en-US" dirty="0"/>
              <a:t>Economic Rehab</a:t>
            </a:r>
            <a:endParaRPr lang="en-IN" dirty="0"/>
          </a:p>
        </p:txBody>
      </p:sp>
      <p:sp>
        <p:nvSpPr>
          <p:cNvPr id="3" name="Content Placeholder 2">
            <a:extLst>
              <a:ext uri="{FF2B5EF4-FFF2-40B4-BE49-F238E27FC236}">
                <a16:creationId xmlns:a16="http://schemas.microsoft.com/office/drawing/2014/main" xmlns="" id="{0BD055E2-9275-3D27-7E59-BD815A8F737B}"/>
              </a:ext>
            </a:extLst>
          </p:cNvPr>
          <p:cNvSpPr>
            <a:spLocks noGrp="1"/>
          </p:cNvSpPr>
          <p:nvPr>
            <p:ph sz="quarter" idx="1"/>
          </p:nvPr>
        </p:nvSpPr>
        <p:spPr/>
        <p:txBody>
          <a:bodyPr/>
          <a:lstStyle/>
          <a:p>
            <a:r>
              <a:rPr lang="en-US" dirty="0"/>
              <a:t>The PWD Act, 1995 provides for 3% reservation in employment in the establishments of Government of India and Public Sector Undertakings (PSUs)</a:t>
            </a:r>
          </a:p>
          <a:p>
            <a:r>
              <a:rPr lang="en-US" dirty="0"/>
              <a:t>Wage employment</a:t>
            </a:r>
          </a:p>
          <a:p>
            <a:r>
              <a:rPr lang="en-US" dirty="0"/>
              <a:t>Vocational rehab</a:t>
            </a:r>
          </a:p>
          <a:p>
            <a:r>
              <a:rPr lang="en-IN" dirty="0"/>
              <a:t>incentives, awards, tax exemptions</a:t>
            </a:r>
            <a:endParaRPr lang="en-US" dirty="0"/>
          </a:p>
          <a:p>
            <a:r>
              <a:rPr lang="en-US" dirty="0"/>
              <a:t>Self Employment</a:t>
            </a:r>
            <a:endParaRPr lang="en-IN" dirty="0"/>
          </a:p>
        </p:txBody>
      </p:sp>
    </p:spTree>
    <p:extLst>
      <p:ext uri="{BB962C8B-B14F-4D97-AF65-F5344CB8AC3E}">
        <p14:creationId xmlns:p14="http://schemas.microsoft.com/office/powerpoint/2010/main" xmlns="" val="172879077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THANK YOU</a:t>
            </a:r>
          </a:p>
        </p:txBody>
      </p:sp>
      <p:sp>
        <p:nvSpPr>
          <p:cNvPr id="3" name="Content Placeholder 2"/>
          <p:cNvSpPr>
            <a:spLocks noGrp="1"/>
          </p:cNvSpPr>
          <p:nvPr>
            <p:ph sz="quarter" idx="1"/>
          </p:nvPr>
        </p:nvSpPr>
        <p:spPr/>
        <p:txBody>
          <a:bodyPr/>
          <a:lstStyle/>
          <a:p>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GLOBAL STATISTICS</a:t>
            </a:r>
          </a:p>
        </p:txBody>
      </p:sp>
      <p:pic>
        <p:nvPicPr>
          <p:cNvPr id="2050" name="Picture 2"/>
          <p:cNvPicPr>
            <a:picLocks noGrp="1" noChangeAspect="1" noChangeArrowheads="1"/>
          </p:cNvPicPr>
          <p:nvPr>
            <p:ph sz="quarter" idx="1"/>
          </p:nvPr>
        </p:nvPicPr>
        <p:blipFill>
          <a:blip r:embed="rId2" cstate="print"/>
          <a:srcRect l="21339" t="29074" r="19276" b="54300"/>
          <a:stretch>
            <a:fillRect/>
          </a:stretch>
        </p:blipFill>
        <p:spPr bwMode="auto">
          <a:xfrm>
            <a:off x="381000" y="1676400"/>
            <a:ext cx="8229600" cy="1295400"/>
          </a:xfrm>
          <a:prstGeom prst="rect">
            <a:avLst/>
          </a:prstGeom>
          <a:noFill/>
          <a:ln w="9525">
            <a:noFill/>
            <a:miter lim="800000"/>
            <a:headEnd/>
            <a:tailEnd/>
          </a:ln>
        </p:spPr>
      </p:pic>
      <p:pic>
        <p:nvPicPr>
          <p:cNvPr id="5" name="Picture 2"/>
          <p:cNvPicPr>
            <a:picLocks noChangeAspect="1" noChangeArrowheads="1"/>
          </p:cNvPicPr>
          <p:nvPr/>
        </p:nvPicPr>
        <p:blipFill>
          <a:blip r:embed="rId2" cstate="print"/>
          <a:srcRect l="20239" t="53184" r="17916" b="23818"/>
          <a:stretch>
            <a:fillRect/>
          </a:stretch>
        </p:blipFill>
        <p:spPr bwMode="auto">
          <a:xfrm>
            <a:off x="381000" y="3048000"/>
            <a:ext cx="8229600" cy="1676400"/>
          </a:xfrm>
          <a:prstGeom prst="rect">
            <a:avLst/>
          </a:prstGeom>
          <a:noFill/>
          <a:ln w="9525">
            <a:noFill/>
            <a:miter lim="800000"/>
            <a:headEnd/>
            <a:tailEnd/>
          </a:ln>
        </p:spPr>
      </p:pic>
      <p:pic>
        <p:nvPicPr>
          <p:cNvPr id="6" name="Picture 2"/>
          <p:cNvPicPr>
            <a:picLocks noChangeAspect="1" noChangeArrowheads="1"/>
          </p:cNvPicPr>
          <p:nvPr/>
        </p:nvPicPr>
        <p:blipFill>
          <a:blip r:embed="rId3" cstate="print"/>
          <a:srcRect l="19327" t="40625" r="18594" b="36458"/>
          <a:stretch>
            <a:fillRect/>
          </a:stretch>
        </p:blipFill>
        <p:spPr bwMode="auto">
          <a:xfrm>
            <a:off x="457200" y="4800600"/>
            <a:ext cx="8077200" cy="1676400"/>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cstate="print"/>
          <a:srcRect l="19912" t="13542" r="18594" b="12500"/>
          <a:stretch>
            <a:fillRect/>
          </a:stretch>
        </p:blipFill>
        <p:spPr bwMode="auto">
          <a:xfrm>
            <a:off x="158839" y="152400"/>
            <a:ext cx="8789831" cy="5943600"/>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l="21083" t="20833" r="18009" b="8529"/>
          <a:stretch>
            <a:fillRect/>
          </a:stretch>
        </p:blipFill>
        <p:spPr bwMode="auto">
          <a:xfrm>
            <a:off x="984068" y="1524000"/>
            <a:ext cx="7245532" cy="4724400"/>
          </a:xfrm>
          <a:prstGeom prst="rect">
            <a:avLst/>
          </a:prstGeom>
          <a:noFill/>
          <a:ln w="9525">
            <a:noFill/>
            <a:miter lim="800000"/>
            <a:headEnd/>
            <a:tailEnd/>
          </a:ln>
        </p:spPr>
      </p:pic>
      <p:sp>
        <p:nvSpPr>
          <p:cNvPr id="5" name="TextBox 4"/>
          <p:cNvSpPr txBox="1"/>
          <p:nvPr/>
        </p:nvSpPr>
        <p:spPr>
          <a:xfrm>
            <a:off x="3429000" y="381000"/>
            <a:ext cx="2404826" cy="523220"/>
          </a:xfrm>
          <a:prstGeom prst="rect">
            <a:avLst/>
          </a:prstGeom>
          <a:noFill/>
        </p:spPr>
        <p:txBody>
          <a:bodyPr wrap="none" rtlCol="0">
            <a:spAutoFit/>
          </a:bodyPr>
          <a:lstStyle/>
          <a:p>
            <a:r>
              <a:rPr lang="en-US" sz="2800" dirty="0"/>
              <a:t>EVOLUTION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5122" name="Picture 2"/>
          <p:cNvPicPr>
            <a:picLocks noChangeAspect="1" noChangeArrowheads="1"/>
          </p:cNvPicPr>
          <p:nvPr/>
        </p:nvPicPr>
        <p:blipFill>
          <a:blip r:embed="rId2" cstate="print"/>
          <a:srcRect l="20498" t="21875" r="18594" b="6250"/>
          <a:stretch>
            <a:fillRect/>
          </a:stretch>
        </p:blipFill>
        <p:spPr bwMode="auto">
          <a:xfrm>
            <a:off x="914400" y="1572357"/>
            <a:ext cx="7162800" cy="4752243"/>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BIOLOGICAL / MEDICAL PERSPECTIVE</a:t>
            </a:r>
          </a:p>
        </p:txBody>
      </p:sp>
      <p:pic>
        <p:nvPicPr>
          <p:cNvPr id="6146" name="Picture 2"/>
          <p:cNvPicPr>
            <a:picLocks noGrp="1" noChangeAspect="1" noChangeArrowheads="1"/>
          </p:cNvPicPr>
          <p:nvPr>
            <p:ph sz="quarter" idx="1"/>
          </p:nvPr>
        </p:nvPicPr>
        <p:blipFill>
          <a:blip r:embed="rId2" cstate="print"/>
          <a:srcRect l="21176" t="25895" r="18853" b="6736"/>
          <a:stretch>
            <a:fillRect/>
          </a:stretch>
        </p:blipFill>
        <p:spPr bwMode="auto">
          <a:xfrm>
            <a:off x="762000" y="1612232"/>
            <a:ext cx="7581898" cy="4788568"/>
          </a:xfrm>
          <a:prstGeom prst="rect">
            <a:avLst/>
          </a:prstGeom>
          <a:noFill/>
          <a:ln w="9525">
            <a:noFill/>
            <a:miter lim="800000"/>
            <a:headEnd/>
            <a:tailEnd/>
          </a:ln>
        </p:spPr>
      </p:pic>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310</TotalTime>
  <Words>413</Words>
  <Application>Microsoft Office PowerPoint</Application>
  <PresentationFormat>On-screen Show (4:3)</PresentationFormat>
  <Paragraphs>89</Paragraphs>
  <Slides>45</Slides>
  <Notes>0</Notes>
  <HiddenSlides>0</HiddenSlides>
  <MMClips>0</MMClips>
  <ScaleCrop>false</ScaleCrop>
  <HeadingPairs>
    <vt:vector size="4" baseType="variant">
      <vt:variant>
        <vt:lpstr>Theme</vt:lpstr>
      </vt:variant>
      <vt:variant>
        <vt:i4>1</vt:i4>
      </vt:variant>
      <vt:variant>
        <vt:lpstr>Slide Titles</vt:lpstr>
      </vt:variant>
      <vt:variant>
        <vt:i4>45</vt:i4>
      </vt:variant>
    </vt:vector>
  </HeadingPairs>
  <TitlesOfParts>
    <vt:vector size="46" baseType="lpstr">
      <vt:lpstr>Civic</vt:lpstr>
      <vt:lpstr>DISABILITY </vt:lpstr>
      <vt:lpstr>DISABILITY </vt:lpstr>
      <vt:lpstr>Slide 3</vt:lpstr>
      <vt:lpstr>Slide 4</vt:lpstr>
      <vt:lpstr>GLOBAL STATISTICS</vt:lpstr>
      <vt:lpstr>Slide 6</vt:lpstr>
      <vt:lpstr>Slide 7</vt:lpstr>
      <vt:lpstr>Slide 8</vt:lpstr>
      <vt:lpstr>BIOLOGICAL / MEDICAL PERSPECTIVE</vt:lpstr>
      <vt:lpstr>EXAMPLES</vt:lpstr>
      <vt:lpstr>Evolution (Contd)</vt:lpstr>
      <vt:lpstr>CURRENT DEFINITIONS </vt:lpstr>
      <vt:lpstr>VARIED EXPERIENCES </vt:lpstr>
      <vt:lpstr>Slide 14</vt:lpstr>
      <vt:lpstr>GLOBAL TRENDS / CAUSES</vt:lpstr>
      <vt:lpstr>Slide 16</vt:lpstr>
      <vt:lpstr>CHILDHOOD DISABILITIES</vt:lpstr>
      <vt:lpstr>CATEGORIES </vt:lpstr>
      <vt:lpstr>Categories</vt:lpstr>
      <vt:lpstr>Contd</vt:lpstr>
      <vt:lpstr>CAUSES</vt:lpstr>
      <vt:lpstr>PRENATAL CAUSES</vt:lpstr>
      <vt:lpstr>Slide 23</vt:lpstr>
      <vt:lpstr>Slide 24</vt:lpstr>
      <vt:lpstr>Slide 25</vt:lpstr>
      <vt:lpstr>Slide 26</vt:lpstr>
      <vt:lpstr>CHILDHOOD CAUSES</vt:lpstr>
      <vt:lpstr>TYPES OF DISABILITY </vt:lpstr>
      <vt:lpstr>PHYSICAL DISABILITY </vt:lpstr>
      <vt:lpstr>TYPES OF PHYSICAL DISABILITY </vt:lpstr>
      <vt:lpstr>SENSORY DISABILITY </vt:lpstr>
      <vt:lpstr>INTELLECTUAL DISABILITY</vt:lpstr>
      <vt:lpstr>MENTAL ILLNESS</vt:lpstr>
      <vt:lpstr>Others </vt:lpstr>
      <vt:lpstr>PREVENTION</vt:lpstr>
      <vt:lpstr>PREVENTION </vt:lpstr>
      <vt:lpstr>Slide 37</vt:lpstr>
      <vt:lpstr>Slide 38</vt:lpstr>
      <vt:lpstr>TERITIARY PREVENTION </vt:lpstr>
      <vt:lpstr>Slide 40</vt:lpstr>
      <vt:lpstr>Physical Rehab Strategies</vt:lpstr>
      <vt:lpstr>Educational Rehab</vt:lpstr>
      <vt:lpstr>Slide 43</vt:lpstr>
      <vt:lpstr>Economic Rehab</vt:lpstr>
      <vt:lpstr>THANK YOU</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DISABILITY </dc:title>
  <dc:creator>Doss Prakash</dc:creator>
  <cp:lastModifiedBy>DOSS PARKASH</cp:lastModifiedBy>
  <cp:revision>38</cp:revision>
  <dcterms:created xsi:type="dcterms:W3CDTF">2006-08-16T00:00:00Z</dcterms:created>
  <dcterms:modified xsi:type="dcterms:W3CDTF">2024-07-05T02:56:36Z</dcterms:modified>
</cp:coreProperties>
</file>